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121" roundtripDataSignature="AMtx7miN22Rhca2yOxC78We+3vv3N5yq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customschemas.google.com/relationships/presentationmetadata" Target="metadata"/><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4" name="Google Shape;144;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7" name="Google Shape;717;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4" name="Google Shape;72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6" name="Google Shape;756;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7cb063f9e8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2" name="Google Shape;762;g7cb063f9e8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7cb063f9e8_0_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g7cb063f9e8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1" name="Google Shape;151;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7cb063f9e8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g7cb063f9e8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1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16" name="Google Shape;816;p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7cb063f9e8_0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g7cb063f9e8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9" name="Google Shape;159;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6" name="Google Shape;166;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3" name="Google Shape;173;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0" name="Google Shape;190;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7" name="Google Shape;197;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7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04" name="Google Shape;204;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8" name="Google Shape;258;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6" name="Google Shape;96;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8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0" name="Google Shape;280;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8" name="Google Shape;288;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5" name="Google Shape;295;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9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2" name="Google Shape;312;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4" name="Google Shape;10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9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0" name="Google Shape;360;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9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2" name="Google Shape;372;p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9" name="Google Shape;379;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1" name="Google Shape;111;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7cb063f9e8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7cb063f9e8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0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53" name="Google Shape;453;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8" name="Google Shape;118;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7" name="Google Shape;557;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1" name="Google Shape;131;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0" name="Google Shape;600;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0" name="Google Shape;62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6" name="Google Shape;63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2" name="Google Shape;64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7" name="Google Shape;137;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1" name="Google Shape;66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6" name="Google Shape;686;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2" name="Google Shape;69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9"/>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5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5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5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5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5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8"/>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5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23000"/>
          </a:blip>
          <a:stretch>
            <a:fillRect/>
          </a:stretch>
        </a:blip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6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64.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54.png"/><Relationship Id="rId4" Type="http://schemas.openxmlformats.org/officeDocument/2006/relationships/image" Target="../media/image66.png"/><Relationship Id="rId5" Type="http://schemas.openxmlformats.org/officeDocument/2006/relationships/image" Target="../media/image2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66.png"/><Relationship Id="rId4" Type="http://schemas.openxmlformats.org/officeDocument/2006/relationships/image" Target="../media/image2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2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15.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69.png"/><Relationship Id="rId4" Type="http://schemas.openxmlformats.org/officeDocument/2006/relationships/image" Target="../media/image2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9.png"/><Relationship Id="rId6" Type="http://schemas.openxmlformats.org/officeDocument/2006/relationships/image" Target="../media/image54.png"/><Relationship Id="rId7" Type="http://schemas.openxmlformats.org/officeDocument/2006/relationships/image" Target="../media/image66.png"/><Relationship Id="rId8"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4.png"/><Relationship Id="rId4" Type="http://schemas.openxmlformats.org/officeDocument/2006/relationships/image" Target="../media/image30.png"/><Relationship Id="rId5" Type="http://schemas.openxmlformats.org/officeDocument/2006/relationships/image" Target="../media/image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4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54.png"/><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4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5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5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5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5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6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67.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56.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6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6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6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61"/>
          <p:cNvSpPr txBox="1"/>
          <p:nvPr/>
        </p:nvSpPr>
        <p:spPr>
          <a:xfrm>
            <a:off x="1686560" y="1196900"/>
            <a:ext cx="5781225" cy="25545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Redeemer Lutheran </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(1920-2013)</a:t>
            </a:r>
            <a:endParaRPr b="0"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to</a:t>
            </a:r>
            <a:endParaRPr b="0"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Leaven Community</a:t>
            </a:r>
            <a:br>
              <a:rPr b="1" i="0" lang="en-US" sz="3200" u="none" cap="none" strike="noStrike">
                <a:solidFill>
                  <a:srgbClr val="000000"/>
                </a:solidFill>
                <a:latin typeface="Calibri"/>
                <a:ea typeface="Calibri"/>
                <a:cs typeface="Calibri"/>
                <a:sym typeface="Calibri"/>
              </a:rPr>
            </a:br>
            <a:r>
              <a:rPr b="1" i="0" lang="en-US" sz="3200" u="none" cap="none" strike="noStrike">
                <a:solidFill>
                  <a:srgbClr val="000000"/>
                </a:solidFill>
                <a:latin typeface="Calibri"/>
                <a:ea typeface="Calibri"/>
                <a:cs typeface="Calibri"/>
                <a:sym typeface="Calibri"/>
              </a:rPr>
              <a:t>Salt and Light Lutheran</a:t>
            </a:r>
            <a:endParaRPr b="1" i="0" sz="32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0"/>
          <p:cNvSpPr/>
          <p:nvPr/>
        </p:nvSpPr>
        <p:spPr>
          <a:xfrm>
            <a:off x="516098" y="493059"/>
            <a:ext cx="8172823" cy="61802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Vanport City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1942-1943 </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Henry J Kaiser builds Oregon’s 2</a:t>
            </a:r>
            <a:r>
              <a:rPr b="0" baseline="30000" i="0" lang="en-US" sz="2200" u="none" cap="none" strike="noStrike">
                <a:solidFill>
                  <a:schemeClr val="dk1"/>
                </a:solidFill>
                <a:latin typeface="Calibri"/>
                <a:ea typeface="Calibri"/>
                <a:cs typeface="Calibri"/>
                <a:sym typeface="Calibri"/>
              </a:rPr>
              <a:t>nd</a:t>
            </a:r>
            <a:r>
              <a:rPr b="0" i="0" lang="en-US" sz="2200" u="none" cap="none" strike="noStrike">
                <a:solidFill>
                  <a:schemeClr val="dk1"/>
                </a:solidFill>
                <a:latin typeface="Calibri"/>
                <a:ea typeface="Calibri"/>
                <a:cs typeface="Calibri"/>
                <a:sym typeface="Calibri"/>
              </a:rPr>
              <a:t> largest city, and the largest public housing unit in the U.S., Vanport city. It  houses 40,000 people, 40% of them African-American, who have come to work in the Kaiser Shipyards during WWII.</a:t>
            </a:r>
            <a:br>
              <a:rPr b="0" i="0" lang="en-US" sz="2200" u="none" cap="none" strike="noStrike">
                <a:solidFill>
                  <a:schemeClr val="dk1"/>
                </a:solidFill>
                <a:latin typeface="Calibri"/>
                <a:ea typeface="Calibri"/>
                <a:cs typeface="Calibri"/>
                <a:sym typeface="Calibri"/>
              </a:rPr>
            </a:b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1946 </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More than 15,000 African-Americans lived in the Portland area, mostly in Vanport and other segregated housing districts. </a:t>
            </a:r>
            <a:r>
              <a:rPr b="0" i="1" lang="en-US" sz="2200" u="none" cap="none" strike="noStrike">
                <a:solidFill>
                  <a:schemeClr val="dk1"/>
                </a:solidFill>
                <a:latin typeface="Calibri"/>
                <a:ea typeface="Calibri"/>
                <a:cs typeface="Calibri"/>
                <a:sym typeface="Calibri"/>
              </a:rPr>
              <a:t>However in Vanport</a:t>
            </a:r>
            <a:r>
              <a:rPr b="0" i="1" lang="en-US" sz="2200" u="none" cap="none" strike="noStrike">
                <a:solidFill>
                  <a:srgbClr val="000000"/>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the hospital, schools, library, nurseries, cafeteria, recreational centers, movie theater and shopping centers are all integrated.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147" name="Google Shape;147;p70"/>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8" name="Google Shape;148;p70"/>
          <p:cNvPicPr preferRelativeResize="0"/>
          <p:nvPr/>
        </p:nvPicPr>
        <p:blipFill rotWithShape="1">
          <a:blip r:embed="rId3">
            <a:alphaModFix/>
          </a:blip>
          <a:srcRect b="0" l="0" r="0" t="0"/>
          <a:stretch/>
        </p:blipFill>
        <p:spPr>
          <a:xfrm>
            <a:off x="3347573" y="2281815"/>
            <a:ext cx="3642508" cy="260276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Baptism.JPG" id="719" name="Google Shape;719;p36"/>
          <p:cNvPicPr preferRelativeResize="0"/>
          <p:nvPr/>
        </p:nvPicPr>
        <p:blipFill rotWithShape="1">
          <a:blip r:embed="rId3">
            <a:alphaModFix/>
          </a:blip>
          <a:srcRect b="0" l="0" r="0" t="0"/>
          <a:stretch/>
        </p:blipFill>
        <p:spPr>
          <a:xfrm>
            <a:off x="0" y="231820"/>
            <a:ext cx="9144000" cy="6395548"/>
          </a:xfrm>
          <a:prstGeom prst="rect">
            <a:avLst/>
          </a:prstGeom>
          <a:noFill/>
          <a:ln>
            <a:noFill/>
          </a:ln>
        </p:spPr>
      </p:pic>
      <p:sp>
        <p:nvSpPr>
          <p:cNvPr id="720" name="Google Shape;720;p36"/>
          <p:cNvSpPr txBox="1"/>
          <p:nvPr/>
        </p:nvSpPr>
        <p:spPr>
          <a:xfrm>
            <a:off x="286525" y="5830750"/>
            <a:ext cx="1802100" cy="36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1" name="Google Shape;721;p36"/>
          <p:cNvSpPr txBox="1"/>
          <p:nvPr/>
        </p:nvSpPr>
        <p:spPr>
          <a:xfrm>
            <a:off x="4066569" y="5831163"/>
            <a:ext cx="1033162" cy="35988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Baptism</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Fox's.jpg" id="726" name="Google Shape;726;p40"/>
          <p:cNvPicPr preferRelativeResize="0"/>
          <p:nvPr/>
        </p:nvPicPr>
        <p:blipFill rotWithShape="1">
          <a:blip r:embed="rId3">
            <a:alphaModFix/>
          </a:blip>
          <a:srcRect b="0" l="0" r="0" t="0"/>
          <a:stretch/>
        </p:blipFill>
        <p:spPr>
          <a:xfrm rot="10800000">
            <a:off x="838200" y="0"/>
            <a:ext cx="7451817" cy="6858000"/>
          </a:xfrm>
          <a:prstGeom prst="rect">
            <a:avLst/>
          </a:prstGeom>
          <a:noFill/>
          <a:ln>
            <a:noFill/>
          </a:ln>
        </p:spPr>
      </p:pic>
      <p:sp>
        <p:nvSpPr>
          <p:cNvPr id="727" name="Google Shape;727;p40"/>
          <p:cNvSpPr txBox="1"/>
          <p:nvPr/>
        </p:nvSpPr>
        <p:spPr>
          <a:xfrm>
            <a:off x="2878953" y="6115465"/>
            <a:ext cx="3370310" cy="59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Paul and Lois Fox with baby Nat</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1990.jpg.png" id="732" name="Google Shape;732;p118"/>
          <p:cNvPicPr preferRelativeResize="0"/>
          <p:nvPr/>
        </p:nvPicPr>
        <p:blipFill rotWithShape="1">
          <a:blip r:embed="rId3">
            <a:alphaModFix/>
          </a:blip>
          <a:srcRect b="0" l="0" r="0" t="0"/>
          <a:stretch/>
        </p:blipFill>
        <p:spPr>
          <a:xfrm>
            <a:off x="0" y="1"/>
            <a:ext cx="4096512" cy="4498848"/>
          </a:xfrm>
          <a:prstGeom prst="rect">
            <a:avLst/>
          </a:prstGeom>
          <a:noFill/>
          <a:ln>
            <a:noFill/>
          </a:ln>
        </p:spPr>
      </p:pic>
      <p:sp>
        <p:nvSpPr>
          <p:cNvPr id="733" name="Google Shape;733;p118"/>
          <p:cNvSpPr txBox="1"/>
          <p:nvPr/>
        </p:nvSpPr>
        <p:spPr>
          <a:xfrm>
            <a:off x="3271234" y="174711"/>
            <a:ext cx="694979"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1990</a:t>
            </a:r>
            <a:endParaRPr b="1" i="0" sz="1800" u="none" cap="none" strike="noStrike">
              <a:solidFill>
                <a:srgbClr val="000000"/>
              </a:solidFill>
              <a:latin typeface="Calibri"/>
              <a:ea typeface="Calibri"/>
              <a:cs typeface="Calibri"/>
              <a:sym typeface="Calibri"/>
            </a:endParaRPr>
          </a:p>
        </p:txBody>
      </p:sp>
      <p:pic>
        <p:nvPicPr>
          <p:cNvPr descr="2000.jpg.png" id="734" name="Google Shape;734;p118"/>
          <p:cNvPicPr preferRelativeResize="0"/>
          <p:nvPr/>
        </p:nvPicPr>
        <p:blipFill rotWithShape="1">
          <a:blip r:embed="rId4">
            <a:alphaModFix/>
          </a:blip>
          <a:srcRect b="2953" l="0" r="0" t="0"/>
          <a:stretch/>
        </p:blipFill>
        <p:spPr>
          <a:xfrm>
            <a:off x="5203064" y="-2"/>
            <a:ext cx="4096512" cy="4498848"/>
          </a:xfrm>
          <a:prstGeom prst="rect">
            <a:avLst/>
          </a:prstGeom>
          <a:noFill/>
          <a:ln>
            <a:noFill/>
          </a:ln>
        </p:spPr>
      </p:pic>
      <p:sp>
        <p:nvSpPr>
          <p:cNvPr id="735" name="Google Shape;735;p118"/>
          <p:cNvSpPr txBox="1"/>
          <p:nvPr/>
        </p:nvSpPr>
        <p:spPr>
          <a:xfrm>
            <a:off x="8177541" y="174711"/>
            <a:ext cx="674855"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2000</a:t>
            </a:r>
            <a:endParaRPr b="1" i="0" sz="1800" u="none" cap="none" strike="noStrike">
              <a:solidFill>
                <a:srgbClr val="000000"/>
              </a:solidFill>
              <a:latin typeface="Calibri"/>
              <a:ea typeface="Calibri"/>
              <a:cs typeface="Calibri"/>
              <a:sym typeface="Calibri"/>
            </a:endParaRPr>
          </a:p>
        </p:txBody>
      </p:sp>
      <p:pic>
        <p:nvPicPr>
          <p:cNvPr descr="Key.jpg .png" id="736" name="Google Shape;736;p118"/>
          <p:cNvPicPr preferRelativeResize="0"/>
          <p:nvPr/>
        </p:nvPicPr>
        <p:blipFill rotWithShape="1">
          <a:blip r:embed="rId5">
            <a:alphaModFix/>
          </a:blip>
          <a:srcRect b="7164" l="2189" r="0" t="0"/>
          <a:stretch/>
        </p:blipFill>
        <p:spPr>
          <a:xfrm>
            <a:off x="3468410" y="4533235"/>
            <a:ext cx="2542783" cy="2376153"/>
          </a:xfrm>
          <a:prstGeom prst="rect">
            <a:avLst/>
          </a:prstGeom>
          <a:noFill/>
          <a:ln>
            <a:noFill/>
          </a:ln>
        </p:spPr>
      </p:pic>
      <p:sp>
        <p:nvSpPr>
          <p:cNvPr id="737" name="Google Shape;737;p118"/>
          <p:cNvSpPr txBox="1"/>
          <p:nvPr/>
        </p:nvSpPr>
        <p:spPr>
          <a:xfrm>
            <a:off x="3966213" y="5089895"/>
            <a:ext cx="1773889" cy="17851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 - 8%</a:t>
            </a:r>
            <a:br>
              <a:rPr b="1" i="0" lang="en-US" sz="1500" u="none" cap="none" strike="noStrike">
                <a:solidFill>
                  <a:srgbClr val="000000"/>
                </a:solidFill>
                <a:latin typeface="Arial"/>
                <a:ea typeface="Arial"/>
                <a:cs typeface="Arial"/>
                <a:sym typeface="Arial"/>
              </a:rPr>
            </a:br>
            <a:br>
              <a:rPr b="1" i="0" lang="en-US" sz="8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50% - 84%</a:t>
            </a:r>
            <a:endParaRPr/>
          </a:p>
        </p:txBody>
      </p:sp>
      <p:sp>
        <p:nvSpPr>
          <p:cNvPr id="738" name="Google Shape;738;p118"/>
          <p:cNvSpPr txBox="1"/>
          <p:nvPr/>
        </p:nvSpPr>
        <p:spPr>
          <a:xfrm>
            <a:off x="3482236" y="4616589"/>
            <a:ext cx="2542782"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19"/>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2000’s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45"/>
          <p:cNvSpPr txBox="1"/>
          <p:nvPr>
            <p:ph idx="1" type="subTitle"/>
          </p:nvPr>
        </p:nvSpPr>
        <p:spPr>
          <a:xfrm>
            <a:off x="241562" y="3532386"/>
            <a:ext cx="1114023" cy="634359"/>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2000</a:t>
            </a:r>
            <a:endParaRPr b="1">
              <a:solidFill>
                <a:schemeClr val="dk1"/>
              </a:solidFill>
            </a:endParaRPr>
          </a:p>
        </p:txBody>
      </p:sp>
      <p:pic>
        <p:nvPicPr>
          <p:cNvPr descr="2000.jpg.png" id="749" name="Google Shape;749;p45"/>
          <p:cNvPicPr preferRelativeResize="0"/>
          <p:nvPr/>
        </p:nvPicPr>
        <p:blipFill rotWithShape="1">
          <a:blip r:embed="rId3">
            <a:alphaModFix/>
          </a:blip>
          <a:srcRect b="0" l="0" r="0" t="0"/>
          <a:stretch/>
        </p:blipFill>
        <p:spPr>
          <a:xfrm>
            <a:off x="1597147" y="0"/>
            <a:ext cx="6335384" cy="6858000"/>
          </a:xfrm>
          <a:prstGeom prst="rect">
            <a:avLst/>
          </a:prstGeom>
          <a:noFill/>
          <a:ln>
            <a:noFill/>
          </a:ln>
        </p:spPr>
      </p:pic>
      <p:pic>
        <p:nvPicPr>
          <p:cNvPr descr="Key.jpg .png" id="750" name="Google Shape;750;p45"/>
          <p:cNvPicPr preferRelativeResize="0"/>
          <p:nvPr/>
        </p:nvPicPr>
        <p:blipFill rotWithShape="1">
          <a:blip r:embed="rId4">
            <a:alphaModFix/>
          </a:blip>
          <a:srcRect b="5028" l="2898" r="0" t="0"/>
          <a:stretch/>
        </p:blipFill>
        <p:spPr>
          <a:xfrm>
            <a:off x="0" y="4159250"/>
            <a:ext cx="3457184" cy="2698750"/>
          </a:xfrm>
          <a:prstGeom prst="rect">
            <a:avLst/>
          </a:prstGeom>
          <a:noFill/>
          <a:ln>
            <a:noFill/>
          </a:ln>
        </p:spPr>
      </p:pic>
      <p:sp>
        <p:nvSpPr>
          <p:cNvPr id="751" name="Google Shape;751;p45"/>
          <p:cNvSpPr txBox="1"/>
          <p:nvPr/>
        </p:nvSpPr>
        <p:spPr>
          <a:xfrm>
            <a:off x="5755550" y="2926425"/>
            <a:ext cx="486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FF00"/>
                </a:solidFill>
                <a:latin typeface="Calibri"/>
                <a:ea typeface="Calibri"/>
                <a:cs typeface="Calibri"/>
                <a:sym typeface="Calibri"/>
              </a:rPr>
              <a:t>*</a:t>
            </a:r>
            <a:endParaRPr b="0" i="0" sz="3000" u="none" cap="none" strike="noStrike">
              <a:solidFill>
                <a:srgbClr val="00FF00"/>
              </a:solidFill>
              <a:latin typeface="Calibri"/>
              <a:ea typeface="Calibri"/>
              <a:cs typeface="Calibri"/>
              <a:sym typeface="Calibri"/>
            </a:endParaRPr>
          </a:p>
        </p:txBody>
      </p:sp>
      <p:sp>
        <p:nvSpPr>
          <p:cNvPr id="752" name="Google Shape;752;p45"/>
          <p:cNvSpPr txBox="1"/>
          <p:nvPr/>
        </p:nvSpPr>
        <p:spPr>
          <a:xfrm>
            <a:off x="758038" y="4808598"/>
            <a:ext cx="1678218" cy="19851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 - 8%</a:t>
            </a:r>
            <a:br>
              <a:rPr b="1" i="0" lang="en-US" sz="1600" u="none" cap="none" strike="noStrike">
                <a:solidFill>
                  <a:srgbClr val="000000"/>
                </a:solidFill>
                <a:latin typeface="Arial"/>
                <a:ea typeface="Arial"/>
                <a:cs typeface="Arial"/>
                <a:sym typeface="Arial"/>
              </a:rPr>
            </a:b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50% - 84%</a:t>
            </a:r>
            <a:endParaRPr/>
          </a:p>
        </p:txBody>
      </p:sp>
      <p:sp>
        <p:nvSpPr>
          <p:cNvPr id="753" name="Google Shape;753;p45"/>
          <p:cNvSpPr txBox="1"/>
          <p:nvPr/>
        </p:nvSpPr>
        <p:spPr>
          <a:xfrm>
            <a:off x="0" y="4268481"/>
            <a:ext cx="3344450" cy="430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46"/>
          <p:cNvSpPr txBox="1"/>
          <p:nvPr>
            <p:ph idx="1" type="subTitle"/>
          </p:nvPr>
        </p:nvSpPr>
        <p:spPr>
          <a:xfrm rot="-5400000">
            <a:off x="-4065400" y="286842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early-mid 2000’s</a:t>
            </a:r>
            <a:endParaRPr b="1">
              <a:solidFill>
                <a:schemeClr val="dk1"/>
              </a:solidFill>
            </a:endParaRPr>
          </a:p>
          <a:p>
            <a:pPr indent="0" lvl="0" marL="0" rtl="0" algn="ctr">
              <a:lnSpc>
                <a:spcPct val="100000"/>
              </a:lnSpc>
              <a:spcBef>
                <a:spcPts val="0"/>
              </a:spcBef>
              <a:spcAft>
                <a:spcPts val="0"/>
              </a:spcAft>
              <a:buClr>
                <a:schemeClr val="dk1"/>
              </a:buClr>
              <a:buSzPts val="3200"/>
              <a:buNone/>
            </a:pPr>
            <a:r>
              <a:rPr b="1" lang="en-US">
                <a:solidFill>
                  <a:schemeClr val="dk1"/>
                </a:solidFill>
              </a:rPr>
              <a:t>Land and Buildings</a:t>
            </a:r>
            <a:endParaRPr b="1">
              <a:solidFill>
                <a:schemeClr val="dk1"/>
              </a:solidFill>
            </a:endParaRPr>
          </a:p>
        </p:txBody>
      </p:sp>
      <p:sp>
        <p:nvSpPr>
          <p:cNvPr id="759" name="Google Shape;759;p46"/>
          <p:cNvSpPr txBox="1"/>
          <p:nvPr/>
        </p:nvSpPr>
        <p:spPr>
          <a:xfrm>
            <a:off x="169200" y="394002"/>
            <a:ext cx="8974800" cy="65248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2005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Redeemer develops plans to sell 6 lots of its property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(about 20,000 sq ft) in order to fund significant outreach and “To do something good for the community,” presumably affordable housing.  </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2006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Redeemer considered a full price offer ($660,000) from Home Ownership One Street at a Time (HOST) to build 18-20 units of affordable housing (60-80% AMI). As Redeemer went through a required Conditional Use Permit process with the city, the 2007 housing crisis happened and consequently, funding disappeared</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2010</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Two land parcels were sold to a market rate developer allowing Redeemer to go forward with significant outreach. Eventually Leaven Community was founded but the affordable housing dream was lost.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7cb063f9e8_0_51"/>
          <p:cNvSpPr txBox="1"/>
          <p:nvPr>
            <p:ph idx="1" type="subTitle"/>
          </p:nvPr>
        </p:nvSpPr>
        <p:spPr>
          <a:xfrm rot="-5400000">
            <a:off x="-4065425" y="2868450"/>
            <a:ext cx="6400800" cy="1159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early - mid  2000’s</a:t>
            </a:r>
            <a:endParaRPr b="1">
              <a:solidFill>
                <a:schemeClr val="dk1"/>
              </a:solidFill>
            </a:endParaRPr>
          </a:p>
          <a:p>
            <a:pPr indent="0" lvl="0" marL="0" rtl="0" algn="ctr">
              <a:lnSpc>
                <a:spcPct val="100000"/>
              </a:lnSpc>
              <a:spcBef>
                <a:spcPts val="0"/>
              </a:spcBef>
              <a:spcAft>
                <a:spcPts val="0"/>
              </a:spcAft>
              <a:buClr>
                <a:schemeClr val="dk1"/>
              </a:buClr>
              <a:buSzPts val="3200"/>
              <a:buNone/>
            </a:pPr>
            <a:r>
              <a:t/>
            </a:r>
            <a:endParaRPr b="1">
              <a:solidFill>
                <a:schemeClr val="dk1"/>
              </a:solidFill>
            </a:endParaRPr>
          </a:p>
        </p:txBody>
      </p:sp>
      <p:sp>
        <p:nvSpPr>
          <p:cNvPr id="765" name="Google Shape;765;g7cb063f9e8_0_51"/>
          <p:cNvSpPr txBox="1"/>
          <p:nvPr/>
        </p:nvSpPr>
        <p:spPr>
          <a:xfrm>
            <a:off x="169200" y="554888"/>
            <a:ext cx="8974800" cy="55496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Redeemer Community Life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2003 - 2010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Enterbeing emerges and in 2004, moves to a space on Alberta street as a  satellite ministry of Redeemer on Alberta street. The space host an art gallery, classroom space and Wednesday Gatherings.</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By 2010 the cost of space on Alberta is too expensive. Enterbeing is closed.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2010</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Wednesday night gatherings are held at Redeemer for a season.</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2010 forward</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Congregation is involved in community organizing with Metropolitan Alliance for the Common Good.</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20"/>
          <p:cNvSpPr txBox="1"/>
          <p:nvPr>
            <p:ph idx="1" type="subTitle"/>
          </p:nvPr>
        </p:nvSpPr>
        <p:spPr>
          <a:xfrm rot="-5400000">
            <a:off x="-4065425" y="2868450"/>
            <a:ext cx="6400800" cy="1159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early - mid  2000’s</a:t>
            </a:r>
            <a:endParaRPr b="1">
              <a:solidFill>
                <a:schemeClr val="dk1"/>
              </a:solidFill>
            </a:endParaRPr>
          </a:p>
          <a:p>
            <a:pPr indent="0" lvl="0" marL="0" rtl="0" algn="ctr">
              <a:lnSpc>
                <a:spcPct val="100000"/>
              </a:lnSpc>
              <a:spcBef>
                <a:spcPts val="0"/>
              </a:spcBef>
              <a:spcAft>
                <a:spcPts val="0"/>
              </a:spcAft>
              <a:buClr>
                <a:schemeClr val="dk1"/>
              </a:buClr>
              <a:buSzPts val="3200"/>
              <a:buNone/>
            </a:pPr>
            <a:r>
              <a:t/>
            </a:r>
            <a:endParaRPr b="1">
              <a:solidFill>
                <a:schemeClr val="dk1"/>
              </a:solidFill>
            </a:endParaRPr>
          </a:p>
        </p:txBody>
      </p:sp>
      <p:sp>
        <p:nvSpPr>
          <p:cNvPr id="771" name="Google Shape;771;p120"/>
          <p:cNvSpPr txBox="1"/>
          <p:nvPr/>
        </p:nvSpPr>
        <p:spPr>
          <a:xfrm>
            <a:off x="169333" y="480217"/>
            <a:ext cx="8974800" cy="31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Redeemer Community Life</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Inter-congregational Vacation Bible School ceases as neighborhood changes</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“Hallelujah Kids” choir ceases.</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Women of Redeemer continue to meet, raise funds and do projects for church and community programs.</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 </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2000.jpg.png" id="776" name="Google Shape;776;g7cb063f9e8_0_56"/>
          <p:cNvPicPr preferRelativeResize="0"/>
          <p:nvPr/>
        </p:nvPicPr>
        <p:blipFill rotWithShape="1">
          <a:blip r:embed="rId3">
            <a:alphaModFix/>
          </a:blip>
          <a:srcRect b="0" l="0" r="0" t="0"/>
          <a:stretch/>
        </p:blipFill>
        <p:spPr>
          <a:xfrm>
            <a:off x="-1" y="9446"/>
            <a:ext cx="4096512" cy="4498848"/>
          </a:xfrm>
          <a:prstGeom prst="rect">
            <a:avLst/>
          </a:prstGeom>
          <a:noFill/>
          <a:ln>
            <a:noFill/>
          </a:ln>
        </p:spPr>
      </p:pic>
      <p:sp>
        <p:nvSpPr>
          <p:cNvPr id="777" name="Google Shape;777;g7cb063f9e8_0_56"/>
          <p:cNvSpPr txBox="1"/>
          <p:nvPr/>
        </p:nvSpPr>
        <p:spPr>
          <a:xfrm>
            <a:off x="3240323" y="106844"/>
            <a:ext cx="661976"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2000</a:t>
            </a:r>
            <a:endParaRPr b="1" i="0" sz="1800" u="none" cap="none" strike="noStrike">
              <a:solidFill>
                <a:srgbClr val="000000"/>
              </a:solidFill>
              <a:latin typeface="Calibri"/>
              <a:ea typeface="Calibri"/>
              <a:cs typeface="Calibri"/>
              <a:sym typeface="Calibri"/>
            </a:endParaRPr>
          </a:p>
        </p:txBody>
      </p:sp>
      <p:pic>
        <p:nvPicPr>
          <p:cNvPr descr="2010.jpg.png" id="778" name="Google Shape;778;g7cb063f9e8_0_56"/>
          <p:cNvPicPr preferRelativeResize="0"/>
          <p:nvPr/>
        </p:nvPicPr>
        <p:blipFill rotWithShape="1">
          <a:blip r:embed="rId4">
            <a:alphaModFix/>
          </a:blip>
          <a:srcRect b="0" l="0" r="0" t="210"/>
          <a:stretch/>
        </p:blipFill>
        <p:spPr>
          <a:xfrm>
            <a:off x="5047488" y="-6351"/>
            <a:ext cx="4096512" cy="4489402"/>
          </a:xfrm>
          <a:prstGeom prst="rect">
            <a:avLst/>
          </a:prstGeom>
          <a:noFill/>
          <a:ln>
            <a:noFill/>
          </a:ln>
        </p:spPr>
      </p:pic>
      <p:sp>
        <p:nvSpPr>
          <p:cNvPr id="779" name="Google Shape;779;g7cb063f9e8_0_56"/>
          <p:cNvSpPr txBox="1"/>
          <p:nvPr/>
        </p:nvSpPr>
        <p:spPr>
          <a:xfrm>
            <a:off x="8198735" y="123536"/>
            <a:ext cx="687687" cy="40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2010</a:t>
            </a:r>
            <a:endParaRPr b="1" i="0" sz="1800" u="none" cap="none" strike="noStrike">
              <a:solidFill>
                <a:srgbClr val="000000"/>
              </a:solidFill>
              <a:latin typeface="Calibri"/>
              <a:ea typeface="Calibri"/>
              <a:cs typeface="Calibri"/>
              <a:sym typeface="Calibri"/>
            </a:endParaRPr>
          </a:p>
        </p:txBody>
      </p:sp>
      <p:pic>
        <p:nvPicPr>
          <p:cNvPr descr="Key.jpg .png" id="780" name="Google Shape;780;g7cb063f9e8_0_56"/>
          <p:cNvPicPr preferRelativeResize="0"/>
          <p:nvPr/>
        </p:nvPicPr>
        <p:blipFill rotWithShape="1">
          <a:blip r:embed="rId5">
            <a:alphaModFix/>
          </a:blip>
          <a:srcRect b="4616" l="2653" r="0" t="0"/>
          <a:stretch/>
        </p:blipFill>
        <p:spPr>
          <a:xfrm>
            <a:off x="3240323" y="4483051"/>
            <a:ext cx="2514600" cy="2377440"/>
          </a:xfrm>
          <a:prstGeom prst="rect">
            <a:avLst/>
          </a:prstGeom>
          <a:noFill/>
          <a:ln>
            <a:noFill/>
          </a:ln>
        </p:spPr>
      </p:pic>
      <p:sp>
        <p:nvSpPr>
          <p:cNvPr id="781" name="Google Shape;781;g7cb063f9e8_0_56"/>
          <p:cNvSpPr txBox="1"/>
          <p:nvPr/>
        </p:nvSpPr>
        <p:spPr>
          <a:xfrm>
            <a:off x="3758487" y="4985749"/>
            <a:ext cx="1678218" cy="17851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 - 8%</a:t>
            </a:r>
            <a:br>
              <a:rPr b="1" i="0" lang="en-US" sz="1500" u="none" cap="none" strike="noStrike">
                <a:solidFill>
                  <a:srgbClr val="000000"/>
                </a:solidFill>
                <a:latin typeface="Arial"/>
                <a:ea typeface="Arial"/>
                <a:cs typeface="Arial"/>
                <a:sym typeface="Arial"/>
              </a:rPr>
            </a:br>
            <a:br>
              <a:rPr b="1" i="0" lang="en-US" sz="8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50% - 84%</a:t>
            </a:r>
            <a:endParaRPr/>
          </a:p>
        </p:txBody>
      </p:sp>
      <p:sp>
        <p:nvSpPr>
          <p:cNvPr id="782" name="Google Shape;782;g7cb063f9e8_0_56"/>
          <p:cNvSpPr txBox="1"/>
          <p:nvPr/>
        </p:nvSpPr>
        <p:spPr>
          <a:xfrm>
            <a:off x="3240323" y="4605692"/>
            <a:ext cx="251460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21"/>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2010’s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71"/>
          <p:cNvSpPr/>
          <p:nvPr/>
        </p:nvSpPr>
        <p:spPr>
          <a:xfrm>
            <a:off x="4083484" y="216060"/>
            <a:ext cx="5060516" cy="18382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May 30, 1948</a:t>
            </a:r>
            <a:br>
              <a:rPr b="1" i="0" lang="en-US" sz="2200" u="none" cap="none" strike="noStrike">
                <a:solidFill>
                  <a:schemeClr val="dk1"/>
                </a:solidFill>
                <a:latin typeface="Calibri"/>
                <a:ea typeface="Calibri"/>
                <a:cs typeface="Calibri"/>
                <a:sym typeface="Calibri"/>
              </a:rPr>
            </a:br>
            <a:r>
              <a:rPr b="1" i="0" lang="en-US" sz="2200" u="none" cap="none" strike="noStrike">
                <a:solidFill>
                  <a:schemeClr val="dk1"/>
                </a:solidFill>
                <a:latin typeface="Calibri"/>
                <a:ea typeface="Calibri"/>
                <a:cs typeface="Calibri"/>
                <a:sym typeface="Calibri"/>
              </a:rPr>
              <a:t>Vanport City is destroyed by a flood.</a:t>
            </a:r>
            <a:endParaRPr b="0" i="0" sz="2200" u="none" cap="none" strike="noStrike">
              <a:solidFill>
                <a:srgbClr val="000000"/>
              </a:solidFill>
              <a:latin typeface="Arial"/>
              <a:ea typeface="Arial"/>
              <a:cs typeface="Arial"/>
              <a:sym typeface="Arial"/>
            </a:endParaRPr>
          </a:p>
        </p:txBody>
      </p:sp>
      <p:sp>
        <p:nvSpPr>
          <p:cNvPr id="154" name="Google Shape;154;p71"/>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Vanport Flood6.jpg" id="155" name="Google Shape;155;p71"/>
          <p:cNvPicPr preferRelativeResize="0"/>
          <p:nvPr/>
        </p:nvPicPr>
        <p:blipFill rotWithShape="1">
          <a:blip r:embed="rId3">
            <a:alphaModFix/>
          </a:blip>
          <a:srcRect b="0" l="0" r="0" t="0"/>
          <a:stretch/>
        </p:blipFill>
        <p:spPr>
          <a:xfrm>
            <a:off x="4083485" y="2179529"/>
            <a:ext cx="5060515" cy="4590789"/>
          </a:xfrm>
          <a:prstGeom prst="rect">
            <a:avLst/>
          </a:prstGeom>
          <a:noFill/>
          <a:ln>
            <a:noFill/>
          </a:ln>
        </p:spPr>
      </p:pic>
      <p:pic>
        <p:nvPicPr>
          <p:cNvPr descr="Vanport.jpg" id="156" name="Google Shape;156;p71"/>
          <p:cNvPicPr preferRelativeResize="0"/>
          <p:nvPr/>
        </p:nvPicPr>
        <p:blipFill rotWithShape="1">
          <a:blip r:embed="rId4">
            <a:alphaModFix/>
          </a:blip>
          <a:srcRect b="0" l="0" r="0" t="0"/>
          <a:stretch/>
        </p:blipFill>
        <p:spPr>
          <a:xfrm>
            <a:off x="-1" y="-4909"/>
            <a:ext cx="4083485" cy="35497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47"/>
          <p:cNvSpPr txBox="1"/>
          <p:nvPr>
            <p:ph idx="1" type="subTitle"/>
          </p:nvPr>
        </p:nvSpPr>
        <p:spPr>
          <a:xfrm>
            <a:off x="341890" y="3539794"/>
            <a:ext cx="1036749" cy="59572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2010</a:t>
            </a:r>
            <a:endParaRPr b="1">
              <a:solidFill>
                <a:schemeClr val="dk1"/>
              </a:solidFill>
            </a:endParaRPr>
          </a:p>
        </p:txBody>
      </p:sp>
      <p:pic>
        <p:nvPicPr>
          <p:cNvPr descr="2010.jpg.png" id="793" name="Google Shape;793;p47"/>
          <p:cNvPicPr preferRelativeResize="0"/>
          <p:nvPr/>
        </p:nvPicPr>
        <p:blipFill rotWithShape="1">
          <a:blip r:embed="rId3">
            <a:alphaModFix/>
          </a:blip>
          <a:srcRect b="0" l="0" r="0" t="0"/>
          <a:stretch/>
        </p:blipFill>
        <p:spPr>
          <a:xfrm>
            <a:off x="1720528" y="0"/>
            <a:ext cx="6350783" cy="6858000"/>
          </a:xfrm>
          <a:prstGeom prst="rect">
            <a:avLst/>
          </a:prstGeom>
          <a:noFill/>
          <a:ln>
            <a:noFill/>
          </a:ln>
        </p:spPr>
      </p:pic>
      <p:pic>
        <p:nvPicPr>
          <p:cNvPr descr="Key.jpg .png" id="794" name="Google Shape;794;p47"/>
          <p:cNvPicPr preferRelativeResize="0"/>
          <p:nvPr/>
        </p:nvPicPr>
        <p:blipFill rotWithShape="1">
          <a:blip r:embed="rId4">
            <a:alphaModFix/>
          </a:blip>
          <a:srcRect b="5028" l="3271" r="0" t="0"/>
          <a:stretch/>
        </p:blipFill>
        <p:spPr>
          <a:xfrm>
            <a:off x="0" y="4135517"/>
            <a:ext cx="3457536" cy="2698750"/>
          </a:xfrm>
          <a:prstGeom prst="rect">
            <a:avLst/>
          </a:prstGeom>
          <a:noFill/>
          <a:ln>
            <a:noFill/>
          </a:ln>
        </p:spPr>
      </p:pic>
      <p:sp>
        <p:nvSpPr>
          <p:cNvPr id="795" name="Google Shape;795;p47"/>
          <p:cNvSpPr txBox="1"/>
          <p:nvPr/>
        </p:nvSpPr>
        <p:spPr>
          <a:xfrm>
            <a:off x="743526" y="4731240"/>
            <a:ext cx="1727794" cy="19236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 - 8%</a:t>
            </a:r>
            <a:br>
              <a:rPr b="1" i="0" lang="en-US" sz="1500" u="none" cap="none" strike="noStrike">
                <a:solidFill>
                  <a:srgbClr val="000000"/>
                </a:solidFill>
                <a:latin typeface="Arial"/>
                <a:ea typeface="Arial"/>
                <a:cs typeface="Arial"/>
                <a:sym typeface="Arial"/>
              </a:rPr>
            </a:b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50% - 84%</a:t>
            </a:r>
            <a:endParaRPr/>
          </a:p>
        </p:txBody>
      </p:sp>
      <p:sp>
        <p:nvSpPr>
          <p:cNvPr id="796" name="Google Shape;796;p47"/>
          <p:cNvSpPr txBox="1"/>
          <p:nvPr/>
        </p:nvSpPr>
        <p:spPr>
          <a:xfrm>
            <a:off x="113086" y="4300994"/>
            <a:ext cx="3344450" cy="430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7cb063f9e8_0_71"/>
          <p:cNvSpPr txBox="1"/>
          <p:nvPr>
            <p:ph idx="1" type="subTitle"/>
          </p:nvPr>
        </p:nvSpPr>
        <p:spPr>
          <a:xfrm rot="-5400000">
            <a:off x="-4065425" y="2868450"/>
            <a:ext cx="6400800" cy="1159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2010 - present</a:t>
            </a:r>
            <a:endParaRPr b="1">
              <a:solidFill>
                <a:schemeClr val="dk1"/>
              </a:solidFill>
            </a:endParaRPr>
          </a:p>
          <a:p>
            <a:pPr indent="0" lvl="0" marL="0" rtl="0" algn="ctr">
              <a:lnSpc>
                <a:spcPct val="100000"/>
              </a:lnSpc>
              <a:spcBef>
                <a:spcPts val="0"/>
              </a:spcBef>
              <a:spcAft>
                <a:spcPts val="0"/>
              </a:spcAft>
              <a:buClr>
                <a:schemeClr val="dk1"/>
              </a:buClr>
              <a:buSzPts val="3200"/>
              <a:buNone/>
            </a:pPr>
            <a:r>
              <a:t/>
            </a:r>
            <a:endParaRPr b="1">
              <a:solidFill>
                <a:schemeClr val="dk1"/>
              </a:solidFill>
            </a:endParaRPr>
          </a:p>
        </p:txBody>
      </p:sp>
      <p:sp>
        <p:nvSpPr>
          <p:cNvPr id="802" name="Google Shape;802;g7cb063f9e8_0_71"/>
          <p:cNvSpPr txBox="1"/>
          <p:nvPr/>
        </p:nvSpPr>
        <p:spPr>
          <a:xfrm>
            <a:off x="169200" y="385650"/>
            <a:ext cx="8974800" cy="612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Redeemer Lutheran Community</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2010</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Leaven Project is formed. Melissa Reed is hired as the mission development pastor-organizer and Wendy Hall (Curtis) is hired as the community organizer. The community spends the next 3 years discerning who and how they will be in the changing neighborhood.</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2013</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The congregation of Redeemer Lutheran has it closing service. Salt and Light Lutheran has its opening service. Leaven Community is founded. </a:t>
            </a:r>
            <a:br>
              <a:rPr b="0" i="0" lang="en-US" sz="2000" u="none" cap="none" strike="noStrike">
                <a:solidFill>
                  <a:schemeClr val="dk1"/>
                </a:solidFill>
                <a:latin typeface="Calibri"/>
                <a:ea typeface="Calibri"/>
                <a:cs typeface="Calibri"/>
                <a:sym typeface="Calibri"/>
              </a:rPr>
            </a:b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2015</a:t>
            </a:r>
            <a:br>
              <a:rPr b="0" i="0" lang="en-US" sz="2000" u="none" cap="none" strike="noStrike">
                <a:solidFill>
                  <a:schemeClr val="dk1"/>
                </a:solidFill>
                <a:latin typeface="Calibri"/>
                <a:ea typeface="Calibri"/>
                <a:cs typeface="Calibri"/>
                <a:sym typeface="Calibri"/>
              </a:rPr>
            </a:br>
            <a:r>
              <a:rPr b="0" i="0" lang="en-US" sz="2000" u="none" cap="none" strike="noStrike">
                <a:solidFill>
                  <a:schemeClr val="dk1"/>
                </a:solidFill>
                <a:latin typeface="Calibri"/>
                <a:ea typeface="Calibri"/>
                <a:cs typeface="Calibri"/>
                <a:sym typeface="Calibri"/>
              </a:rPr>
              <a:t>The Women of Redeemer have their final drive for school supplies and cease to meet. The core group of women are aging.</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48"/>
          <p:cNvSpPr txBox="1"/>
          <p:nvPr>
            <p:ph idx="1" type="subTitle"/>
          </p:nvPr>
        </p:nvSpPr>
        <p:spPr>
          <a:xfrm rot="-5400000">
            <a:off x="-4065400" y="286842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2010 - present</a:t>
            </a:r>
            <a:endParaRPr b="1">
              <a:solidFill>
                <a:schemeClr val="dk1"/>
              </a:solidFill>
            </a:endParaRPr>
          </a:p>
          <a:p>
            <a:pPr indent="0" lvl="0" marL="0" rtl="0" algn="ctr">
              <a:lnSpc>
                <a:spcPct val="100000"/>
              </a:lnSpc>
              <a:spcBef>
                <a:spcPts val="0"/>
              </a:spcBef>
              <a:spcAft>
                <a:spcPts val="0"/>
              </a:spcAft>
              <a:buClr>
                <a:schemeClr val="dk1"/>
              </a:buClr>
              <a:buSzPts val="3200"/>
              <a:buNone/>
            </a:pPr>
            <a:r>
              <a:rPr b="1" lang="en-US">
                <a:solidFill>
                  <a:schemeClr val="dk1"/>
                </a:solidFill>
              </a:rPr>
              <a:t>Land and Buildings</a:t>
            </a:r>
            <a:endParaRPr b="1">
              <a:solidFill>
                <a:schemeClr val="dk1"/>
              </a:solidFill>
            </a:endParaRPr>
          </a:p>
        </p:txBody>
      </p:sp>
      <p:sp>
        <p:nvSpPr>
          <p:cNvPr id="808" name="Google Shape;808;p48"/>
          <p:cNvSpPr/>
          <p:nvPr/>
        </p:nvSpPr>
        <p:spPr>
          <a:xfrm>
            <a:off x="476518" y="373487"/>
            <a:ext cx="8087933" cy="65248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chemeClr val="dk1"/>
                </a:solidFill>
                <a:latin typeface="Calibri"/>
                <a:ea typeface="Calibri"/>
                <a:cs typeface="Calibri"/>
                <a:sym typeface="Calibri"/>
              </a:rPr>
              <a:t>Leaven Community including Salt &amp; Light Lutheran</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2014 – September 2019</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Leaven Community receives it 501(c)3 non-profit status. Wendy Hall steps down from her position and LaVeta Gilmore Jones is hired as the Organizer-Co Director alongside Melissa Reed, (Pastor-Organizer/Co-Director).</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October 2019 – March 2020</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Melissa accepts position as a Bishops Associate in the ELCA Oregon Synod. She continues her organizing work with the Leaven Community Land and Housing Coalition. LaVeta continues as Co-Director/Organizer with Leaven Community/Salt &amp; Light Lutheran.</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community rises to the transition and begins preparing for a Listening Season, when, in the second week of March, 2020, a world-wide pandemic brings everything and everyone to a halt.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COVID-19</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22"/>
          <p:cNvSpPr txBox="1"/>
          <p:nvPr/>
        </p:nvSpPr>
        <p:spPr>
          <a:xfrm>
            <a:off x="315950" y="408867"/>
            <a:ext cx="8735100" cy="620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Cycle of Gentrification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1. New housing construction and first cycle of use:  After new housing ages, owners move elsewhere: (blockbusting, sometimes to avoid the cost of repair, and the neighborhood has more renters than owners.)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1"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2. Absentee landlords may choose to profit off of the rent and decide not to make repairs. Depending on the market, it may be economically rational to under-maintain the property, to profit off of the rent and decide not to make repairs.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3. Blockbusting: Involves a process of racial succession, or rapid population turnover; the process by which realtors use the fear of racial turnover and property value decline to induce homeowners to sell at below-market prices. Then the realtor sells the property at inflated prices to Black (or other) home buyers.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23"/>
          <p:cNvSpPr/>
          <p:nvPr/>
        </p:nvSpPr>
        <p:spPr>
          <a:xfrm>
            <a:off x="667250" y="99133"/>
            <a:ext cx="7965600" cy="657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4. Redlining: The fourth stage is when banks redline the neighborhood; this reduces owner occupancy and often prevents absentee landlords from selling a property they no longer want to keep. At this point, home ownership rates decline, and the downward trajectory of dilapidation continues until the final stage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1. Legalized Compulsions:</a:t>
            </a:r>
            <a:r>
              <a:rPr b="0" i="1" lang="en-US" sz="1800" u="none" cap="none" strike="noStrike">
                <a:solidFill>
                  <a:schemeClr val="dk1"/>
                </a:solidFill>
                <a:latin typeface="Calibri"/>
                <a:ea typeface="Calibri"/>
                <a:cs typeface="Calibri"/>
                <a:sym typeface="Calibri"/>
              </a:rPr>
              <a:t> Use the powers of government to control the movements of minorities such as condemnation powers, urban renewal, and slum clearance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2. </a:t>
            </a:r>
            <a:r>
              <a:rPr b="1" i="1" lang="en-US" sz="1800" u="none" cap="none" strike="noStrike">
                <a:solidFill>
                  <a:schemeClr val="dk1"/>
                </a:solidFill>
                <a:latin typeface="Calibri"/>
                <a:ea typeface="Calibri"/>
                <a:cs typeface="Calibri"/>
                <a:sym typeface="Calibri"/>
              </a:rPr>
              <a:t>Economic compulsions</a:t>
            </a:r>
            <a:r>
              <a:rPr b="0" i="1" lang="en-US" sz="1800" u="none" cap="none" strike="noStrike">
                <a:solidFill>
                  <a:schemeClr val="dk1"/>
                </a:solidFill>
                <a:latin typeface="Calibri"/>
                <a:ea typeface="Calibri"/>
                <a:cs typeface="Calibri"/>
                <a:sym typeface="Calibri"/>
              </a:rPr>
              <a:t> such as refusal to make mortgage loans, Realtors’ codes of ethics, and restrictive covenants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3. </a:t>
            </a:r>
            <a:r>
              <a:rPr b="1" i="1" lang="en-US" sz="1800" u="none" cap="none" strike="noStrike">
                <a:solidFill>
                  <a:schemeClr val="dk1"/>
                </a:solidFill>
                <a:latin typeface="Calibri"/>
                <a:ea typeface="Calibri"/>
                <a:cs typeface="Calibri"/>
                <a:sym typeface="Calibri"/>
              </a:rPr>
              <a:t>Social Controls</a:t>
            </a:r>
            <a:r>
              <a:rPr b="0" i="1" lang="en-US" sz="1800" u="none" cap="none" strike="noStrike">
                <a:solidFill>
                  <a:schemeClr val="dk1"/>
                </a:solidFill>
                <a:latin typeface="Calibri"/>
                <a:ea typeface="Calibri"/>
                <a:cs typeface="Calibri"/>
                <a:sym typeface="Calibri"/>
              </a:rPr>
              <a:t> such as segregation in clubs, schools, and public facilities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4. </a:t>
            </a:r>
            <a:r>
              <a:rPr b="1" i="1" lang="en-US" sz="1800" u="none" cap="none" strike="noStrike">
                <a:solidFill>
                  <a:schemeClr val="dk1"/>
                </a:solidFill>
                <a:latin typeface="Calibri"/>
                <a:ea typeface="Calibri"/>
                <a:cs typeface="Calibri"/>
                <a:sym typeface="Calibri"/>
              </a:rPr>
              <a:t>Physical compulsion</a:t>
            </a:r>
            <a:r>
              <a:rPr b="0" i="1" lang="en-US" sz="1800" u="none" cap="none" strike="noStrike">
                <a:solidFill>
                  <a:schemeClr val="dk1"/>
                </a:solidFill>
                <a:latin typeface="Calibri"/>
                <a:ea typeface="Calibri"/>
                <a:cs typeface="Calibri"/>
                <a:sym typeface="Calibri"/>
              </a:rPr>
              <a:t> through bombs, arson, threats, mobs</a:t>
            </a:r>
            <a:endParaRPr b="0" i="0" sz="1800" u="none" cap="none" strike="noStrike">
              <a:solidFill>
                <a:schemeClr val="dk1"/>
              </a:solidFill>
              <a:latin typeface="Calibri"/>
              <a:ea typeface="Calibri"/>
              <a:cs typeface="Calibri"/>
              <a:sym typeface="Calibri"/>
            </a:endParaRPr>
          </a:p>
        </p:txBody>
      </p:sp>
      <p:sp>
        <p:nvSpPr>
          <p:cNvPr id="819" name="Google Shape;819;p123"/>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descr="1980.jpg.png" id="824" name="Google Shape;824;g7cb063f9e8_0_34"/>
          <p:cNvPicPr preferRelativeResize="0"/>
          <p:nvPr/>
        </p:nvPicPr>
        <p:blipFill rotWithShape="1">
          <a:blip r:embed="rId3">
            <a:alphaModFix/>
          </a:blip>
          <a:srcRect b="0" l="0" r="0" t="0"/>
          <a:stretch/>
        </p:blipFill>
        <p:spPr>
          <a:xfrm>
            <a:off x="2289438" y="668791"/>
            <a:ext cx="2295144" cy="2629471"/>
          </a:xfrm>
          <a:prstGeom prst="rect">
            <a:avLst/>
          </a:prstGeom>
          <a:noFill/>
          <a:ln>
            <a:noFill/>
          </a:ln>
        </p:spPr>
      </p:pic>
      <p:pic>
        <p:nvPicPr>
          <p:cNvPr descr="1970.jpg.png" id="825" name="Google Shape;825;g7cb063f9e8_0_34"/>
          <p:cNvPicPr preferRelativeResize="0"/>
          <p:nvPr/>
        </p:nvPicPr>
        <p:blipFill rotWithShape="1">
          <a:blip r:embed="rId4">
            <a:alphaModFix/>
          </a:blip>
          <a:srcRect b="0" l="1055" r="0" t="0"/>
          <a:stretch/>
        </p:blipFill>
        <p:spPr>
          <a:xfrm>
            <a:off x="31783" y="668791"/>
            <a:ext cx="2295144" cy="2633472"/>
          </a:xfrm>
          <a:prstGeom prst="rect">
            <a:avLst/>
          </a:prstGeom>
          <a:noFill/>
          <a:ln>
            <a:noFill/>
          </a:ln>
        </p:spPr>
      </p:pic>
      <p:sp>
        <p:nvSpPr>
          <p:cNvPr id="826" name="Google Shape;826;g7cb063f9e8_0_34"/>
          <p:cNvSpPr txBox="1"/>
          <p:nvPr/>
        </p:nvSpPr>
        <p:spPr>
          <a:xfrm>
            <a:off x="813121" y="267492"/>
            <a:ext cx="694979"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1970</a:t>
            </a:r>
            <a:endParaRPr b="1" i="0" sz="1800" u="none" cap="none" strike="noStrike">
              <a:solidFill>
                <a:srgbClr val="000000"/>
              </a:solidFill>
              <a:latin typeface="Calibri"/>
              <a:ea typeface="Calibri"/>
              <a:cs typeface="Calibri"/>
              <a:sym typeface="Calibri"/>
            </a:endParaRPr>
          </a:p>
        </p:txBody>
      </p:sp>
      <p:sp>
        <p:nvSpPr>
          <p:cNvPr id="827" name="Google Shape;827;g7cb063f9e8_0_34"/>
          <p:cNvSpPr txBox="1"/>
          <p:nvPr/>
        </p:nvSpPr>
        <p:spPr>
          <a:xfrm>
            <a:off x="3089654" y="263491"/>
            <a:ext cx="713263"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1980</a:t>
            </a:r>
            <a:endParaRPr b="1" i="0" sz="1800" u="none" cap="none" strike="noStrike">
              <a:solidFill>
                <a:srgbClr val="000000"/>
              </a:solidFill>
              <a:latin typeface="Calibri"/>
              <a:ea typeface="Calibri"/>
              <a:cs typeface="Calibri"/>
              <a:sym typeface="Calibri"/>
            </a:endParaRPr>
          </a:p>
        </p:txBody>
      </p:sp>
      <p:pic>
        <p:nvPicPr>
          <p:cNvPr descr="Key.jpg .png" id="828" name="Google Shape;828;g7cb063f9e8_0_34"/>
          <p:cNvPicPr preferRelativeResize="0"/>
          <p:nvPr/>
        </p:nvPicPr>
        <p:blipFill rotWithShape="1">
          <a:blip r:embed="rId5">
            <a:alphaModFix/>
          </a:blip>
          <a:srcRect b="7164" l="2189" r="0" t="0"/>
          <a:stretch/>
        </p:blipFill>
        <p:spPr>
          <a:xfrm>
            <a:off x="144501" y="4374391"/>
            <a:ext cx="2511547" cy="2376153"/>
          </a:xfrm>
          <a:prstGeom prst="rect">
            <a:avLst/>
          </a:prstGeom>
          <a:noFill/>
          <a:ln>
            <a:noFill/>
          </a:ln>
        </p:spPr>
      </p:pic>
      <p:sp>
        <p:nvSpPr>
          <p:cNvPr id="829" name="Google Shape;829;g7cb063f9e8_0_34"/>
          <p:cNvSpPr txBox="1"/>
          <p:nvPr/>
        </p:nvSpPr>
        <p:spPr>
          <a:xfrm>
            <a:off x="668991" y="4965440"/>
            <a:ext cx="1678218" cy="17851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 - 8%</a:t>
            </a:r>
            <a:br>
              <a:rPr b="1" i="0" lang="en-US" sz="1500" u="none" cap="none" strike="noStrike">
                <a:solidFill>
                  <a:srgbClr val="000000"/>
                </a:solidFill>
                <a:latin typeface="Arial"/>
                <a:ea typeface="Arial"/>
                <a:cs typeface="Arial"/>
                <a:sym typeface="Arial"/>
              </a:rPr>
            </a:br>
            <a:br>
              <a:rPr b="1" i="0" lang="en-US" sz="8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50% - 84%</a:t>
            </a:r>
            <a:endParaRPr/>
          </a:p>
        </p:txBody>
      </p:sp>
      <p:pic>
        <p:nvPicPr>
          <p:cNvPr descr="1990.jpg.png" id="830" name="Google Shape;830;g7cb063f9e8_0_34"/>
          <p:cNvPicPr preferRelativeResize="0"/>
          <p:nvPr/>
        </p:nvPicPr>
        <p:blipFill rotWithShape="1">
          <a:blip r:embed="rId6">
            <a:alphaModFix/>
          </a:blip>
          <a:srcRect b="0" l="0" r="0" t="0"/>
          <a:stretch/>
        </p:blipFill>
        <p:spPr>
          <a:xfrm>
            <a:off x="4603133" y="672792"/>
            <a:ext cx="2295144" cy="2633472"/>
          </a:xfrm>
          <a:prstGeom prst="rect">
            <a:avLst/>
          </a:prstGeom>
          <a:noFill/>
          <a:ln>
            <a:noFill/>
          </a:ln>
        </p:spPr>
      </p:pic>
      <p:pic>
        <p:nvPicPr>
          <p:cNvPr descr="2000.jpg.png" id="831" name="Google Shape;831;g7cb063f9e8_0_34"/>
          <p:cNvPicPr preferRelativeResize="0"/>
          <p:nvPr/>
        </p:nvPicPr>
        <p:blipFill rotWithShape="1">
          <a:blip r:embed="rId7">
            <a:alphaModFix/>
          </a:blip>
          <a:srcRect b="1814" l="687" r="0" t="0"/>
          <a:stretch/>
        </p:blipFill>
        <p:spPr>
          <a:xfrm>
            <a:off x="6860788" y="664790"/>
            <a:ext cx="2295144" cy="2633472"/>
          </a:xfrm>
          <a:prstGeom prst="rect">
            <a:avLst/>
          </a:prstGeom>
          <a:noFill/>
          <a:ln>
            <a:noFill/>
          </a:ln>
        </p:spPr>
      </p:pic>
      <p:sp>
        <p:nvSpPr>
          <p:cNvPr id="832" name="Google Shape;832;g7cb063f9e8_0_34"/>
          <p:cNvSpPr txBox="1"/>
          <p:nvPr/>
        </p:nvSpPr>
        <p:spPr>
          <a:xfrm>
            <a:off x="5347309" y="263491"/>
            <a:ext cx="713263"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1990</a:t>
            </a:r>
            <a:endParaRPr b="1" i="0" sz="1800" u="none" cap="none" strike="noStrike">
              <a:solidFill>
                <a:srgbClr val="000000"/>
              </a:solidFill>
              <a:latin typeface="Calibri"/>
              <a:ea typeface="Calibri"/>
              <a:cs typeface="Calibri"/>
              <a:sym typeface="Calibri"/>
            </a:endParaRPr>
          </a:p>
        </p:txBody>
      </p:sp>
      <p:sp>
        <p:nvSpPr>
          <p:cNvPr id="833" name="Google Shape;833;g7cb063f9e8_0_34"/>
          <p:cNvSpPr txBox="1"/>
          <p:nvPr/>
        </p:nvSpPr>
        <p:spPr>
          <a:xfrm>
            <a:off x="7661004" y="263491"/>
            <a:ext cx="713263"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2000</a:t>
            </a:r>
            <a:endParaRPr b="1" i="0" sz="1800" u="none" cap="none" strike="noStrike">
              <a:solidFill>
                <a:srgbClr val="000000"/>
              </a:solidFill>
              <a:latin typeface="Calibri"/>
              <a:ea typeface="Calibri"/>
              <a:cs typeface="Calibri"/>
              <a:sym typeface="Calibri"/>
            </a:endParaRPr>
          </a:p>
        </p:txBody>
      </p:sp>
      <p:pic>
        <p:nvPicPr>
          <p:cNvPr descr="2010.jpg.png" id="834" name="Google Shape;834;g7cb063f9e8_0_34"/>
          <p:cNvPicPr preferRelativeResize="0"/>
          <p:nvPr/>
        </p:nvPicPr>
        <p:blipFill rotWithShape="1">
          <a:blip r:embed="rId8">
            <a:alphaModFix/>
          </a:blip>
          <a:srcRect b="0" l="-622" r="621" t="1176"/>
          <a:stretch/>
        </p:blipFill>
        <p:spPr>
          <a:xfrm>
            <a:off x="3283154" y="3821548"/>
            <a:ext cx="2295144" cy="2633472"/>
          </a:xfrm>
          <a:prstGeom prst="rect">
            <a:avLst/>
          </a:prstGeom>
          <a:noFill/>
          <a:ln>
            <a:noFill/>
          </a:ln>
        </p:spPr>
      </p:pic>
      <p:sp>
        <p:nvSpPr>
          <p:cNvPr id="835" name="Google Shape;835;g7cb063f9e8_0_34"/>
          <p:cNvSpPr txBox="1"/>
          <p:nvPr/>
        </p:nvSpPr>
        <p:spPr>
          <a:xfrm>
            <a:off x="4074094" y="3424250"/>
            <a:ext cx="713263"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2010</a:t>
            </a:r>
            <a:endParaRPr b="1" i="0" sz="1800" u="none" cap="none" strike="noStrike">
              <a:solidFill>
                <a:srgbClr val="000000"/>
              </a:solidFill>
              <a:latin typeface="Calibri"/>
              <a:ea typeface="Calibri"/>
              <a:cs typeface="Calibri"/>
              <a:sym typeface="Calibri"/>
            </a:endParaRPr>
          </a:p>
        </p:txBody>
      </p:sp>
      <p:sp>
        <p:nvSpPr>
          <p:cNvPr id="836" name="Google Shape;836;g7cb063f9e8_0_34"/>
          <p:cNvSpPr txBox="1"/>
          <p:nvPr/>
        </p:nvSpPr>
        <p:spPr>
          <a:xfrm>
            <a:off x="144501" y="4500639"/>
            <a:ext cx="251460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72"/>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Vanport flood5.jpg" id="162" name="Google Shape;162;p72"/>
          <p:cNvPicPr preferRelativeResize="0"/>
          <p:nvPr/>
        </p:nvPicPr>
        <p:blipFill rotWithShape="1">
          <a:blip r:embed="rId3">
            <a:alphaModFix/>
          </a:blip>
          <a:srcRect b="0" l="23892" r="0" t="55315"/>
          <a:stretch/>
        </p:blipFill>
        <p:spPr>
          <a:xfrm>
            <a:off x="-19187" y="2896932"/>
            <a:ext cx="9182400" cy="3573300"/>
          </a:xfrm>
          <a:prstGeom prst="rect">
            <a:avLst/>
          </a:prstGeom>
          <a:noFill/>
          <a:ln>
            <a:noFill/>
          </a:ln>
        </p:spPr>
      </p:pic>
      <p:sp>
        <p:nvSpPr>
          <p:cNvPr id="163" name="Google Shape;163;p72"/>
          <p:cNvSpPr txBox="1"/>
          <p:nvPr/>
        </p:nvSpPr>
        <p:spPr>
          <a:xfrm>
            <a:off x="485563" y="503680"/>
            <a:ext cx="8172900" cy="174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Vanport City</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Future Redeemer Lutheran member, Bea Gilmore, her parents, siblings and relatives, fled the floodwaters. They and hundreds of others working families...whites, African-Americans, Japanese, and Native Americans, were washed into Portland.</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73"/>
          <p:cNvSpPr/>
          <p:nvPr/>
        </p:nvSpPr>
        <p:spPr>
          <a:xfrm>
            <a:off x="529581" y="328706"/>
            <a:ext cx="8172823" cy="61221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Anti-Discrimination</a:t>
            </a:r>
            <a:endParaRPr b="1"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1950</a:t>
            </a:r>
            <a:br>
              <a:rPr b="0" i="0" lang="en-US" sz="2200" u="none" cap="none" strike="noStrike">
                <a:solidFill>
                  <a:schemeClr val="dk1"/>
                </a:solidFill>
                <a:latin typeface="Calibri"/>
                <a:ea typeface="Calibri"/>
                <a:cs typeface="Calibri"/>
                <a:sym typeface="Calibri"/>
              </a:rPr>
            </a:br>
            <a:r>
              <a:rPr b="0" i="0" lang="en-US" sz="2200" u="none" cap="none" strike="noStrike">
                <a:solidFill>
                  <a:srgbClr val="000000"/>
                </a:solidFill>
                <a:latin typeface="Calibri"/>
                <a:ea typeface="Calibri"/>
                <a:cs typeface="Calibri"/>
                <a:sym typeface="Calibri"/>
              </a:rPr>
              <a:t>Portland City Council passed ordinance outlawing discrimination in public accommodations, which was overturned by voters.</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1953</a:t>
            </a: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The NAACP successfully fought to pass Oregon’s Civil Right Bill making Oregon  the twenty-first state in the union to pass legislation outlawing discrimination in public places.</a:t>
            </a:r>
            <a:endParaRPr b="0" i="0" sz="2200" u="none" cap="none" strike="noStrike">
              <a:solidFill>
                <a:schemeClr val="dk1"/>
              </a:solidFill>
              <a:latin typeface="Calibri"/>
              <a:ea typeface="Calibri"/>
              <a:cs typeface="Calibri"/>
              <a:sym typeface="Calibri"/>
            </a:endParaRPr>
          </a:p>
        </p:txBody>
      </p:sp>
      <p:sp>
        <p:nvSpPr>
          <p:cNvPr id="169" name="Google Shape;169;p73"/>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0" name="Google Shape;170;p73"/>
          <p:cNvPicPr preferRelativeResize="0"/>
          <p:nvPr/>
        </p:nvPicPr>
        <p:blipFill rotWithShape="1">
          <a:blip r:embed="rId3">
            <a:alphaModFix/>
          </a:blip>
          <a:srcRect b="0" l="0" r="0" t="0"/>
          <a:stretch/>
        </p:blipFill>
        <p:spPr>
          <a:xfrm>
            <a:off x="2467778" y="3832964"/>
            <a:ext cx="3970751" cy="28496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4"/>
          <p:cNvSpPr txBox="1"/>
          <p:nvPr/>
        </p:nvSpPr>
        <p:spPr>
          <a:xfrm>
            <a:off x="358545" y="369502"/>
            <a:ext cx="8107500" cy="594361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2200" u="none" cap="none" strike="noStrike">
                <a:solidFill>
                  <a:schemeClr val="dk1"/>
                </a:solidFill>
                <a:latin typeface="Calibri"/>
                <a:ea typeface="Calibri"/>
                <a:cs typeface="Calibri"/>
                <a:sym typeface="Calibri"/>
              </a:rPr>
              <a:t>Anti-Discrimination Laws, Codes</a:t>
            </a:r>
            <a:br>
              <a:rPr b="0" i="0" lang="en-US" sz="2200" u="none" cap="none" strike="noStrike">
                <a:solidFill>
                  <a:schemeClr val="dk1"/>
                </a:solidFill>
                <a:latin typeface="Calibri"/>
                <a:ea typeface="Calibri"/>
                <a:cs typeface="Calibri"/>
                <a:sym typeface="Calibri"/>
              </a:rPr>
            </a:b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1945</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Portland branch of the Urban League, founded. Works to provide opportunities in housing, education, and employment for African-Americans facing discrimination in segregated Portland.</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1952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Portland Realty Board changed code of ethics.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“It is no longer the board’s official position that the presence of Negroes depresses property values.” However, 90 percent of Realtors would not sell a home to a Negro in a white neighborhood. </a:t>
            </a:r>
            <a:br>
              <a:rPr b="0" i="0" lang="en-US" sz="2200" u="none" cap="none" strike="noStrike">
                <a:solidFill>
                  <a:schemeClr val="dk1"/>
                </a:solidFill>
                <a:latin typeface="Calibri"/>
                <a:ea typeface="Calibri"/>
                <a:cs typeface="Calibri"/>
                <a:sym typeface="Calibri"/>
              </a:rPr>
            </a:b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1959</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Oregon Fair Housing Law prohibits discrimination in all housing.</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33333"/>
              </a:solidFill>
              <a:highlight>
                <a:srgbClr val="FFFFFF"/>
              </a:highlight>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75"/>
          <p:cNvSpPr txBox="1"/>
          <p:nvPr/>
        </p:nvSpPr>
        <p:spPr>
          <a:xfrm>
            <a:off x="457201" y="771526"/>
            <a:ext cx="8215312" cy="58477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Land Acquisition</a:t>
            </a:r>
            <a:endParaRPr/>
          </a:p>
          <a:p>
            <a:pPr indent="0" lvl="0" marL="0" marR="0" rtl="0" algn="l">
              <a:lnSpc>
                <a:spcPct val="100000"/>
              </a:lnSpc>
              <a:spcBef>
                <a:spcPts val="0"/>
              </a:spcBef>
              <a:spcAft>
                <a:spcPts val="0"/>
              </a:spcAft>
              <a:buNone/>
            </a:pPr>
            <a:r>
              <a:t/>
            </a:r>
            <a:endParaRPr b="1"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1950’s</a:t>
            </a:r>
            <a:r>
              <a:rPr b="1" i="0" lang="en-US" sz="22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Albina experienced significant racial turnover. White residents left en masse for the suburbs.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Black residents moved from temporary war housing into older housing in the Boise and Humboldt neighborhoods, becoming more racially isolated from whites.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Displaced residents relocated in a northeasterly direction, above Fremont Street and toward Northeast 15th Avenue.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Housing Act of 1957 </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Cities had the tools they needed to achieve the national goal of clearing “slums” Local officials used them by systematically deeming Black neighborhoods “blighted” and in need of revitalization.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76"/>
          <p:cNvSpPr txBox="1"/>
          <p:nvPr/>
        </p:nvSpPr>
        <p:spPr>
          <a:xfrm>
            <a:off x="457201" y="771526"/>
            <a:ext cx="8215312"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Land Acquisition</a:t>
            </a:r>
            <a:endParaRPr/>
          </a:p>
          <a:p>
            <a:pPr indent="0" lvl="0" marL="0" marR="0" rtl="0" algn="l">
              <a:lnSpc>
                <a:spcPct val="100000"/>
              </a:lnSpc>
              <a:spcBef>
                <a:spcPts val="0"/>
              </a:spcBef>
              <a:spcAft>
                <a:spcPts val="0"/>
              </a:spcAft>
              <a:buNone/>
            </a:pPr>
            <a:r>
              <a:t/>
            </a:r>
            <a:endParaRPr b="1"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Not long after Black Portlanders got settled in Lower Albina, city leaders were making plans to convert the land, which was the heart of their community, into commercial, industrial, and institutional uses</a:t>
            </a:r>
            <a:r>
              <a:rPr b="1" i="0" lang="en-US" sz="2200" u="none" cap="none" strike="noStrike">
                <a:solidFill>
                  <a:schemeClr val="dk1"/>
                </a:solidFill>
                <a:latin typeface="Calibri"/>
                <a:ea typeface="Calibri"/>
                <a:cs typeface="Calibri"/>
                <a:sym typeface="Calibri"/>
              </a:rPr>
              <a:t>.</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1956</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Federal Aid Highway Act of 1956 made funds available to cities across the nation to build freeways.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77"/>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p77"/>
          <p:cNvSpPr txBox="1"/>
          <p:nvPr/>
        </p:nvSpPr>
        <p:spPr>
          <a:xfrm>
            <a:off x="260875" y="382522"/>
            <a:ext cx="8536526" cy="279306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Land Acquisition</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1954 </a:t>
            </a: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$8 million bond approved by voters  for Memorial Coliseum.</a:t>
            </a:r>
            <a:br>
              <a:rPr b="0" i="0" lang="en-US" sz="2200" u="none" cap="none" strike="noStrike">
                <a:solidFill>
                  <a:srgbClr val="000000"/>
                </a:solidFill>
                <a:latin typeface="Calibri"/>
                <a:ea typeface="Calibri"/>
                <a:cs typeface="Calibri"/>
                <a:sym typeface="Calibri"/>
              </a:rPr>
            </a:b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May, 1956</a:t>
            </a:r>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Portland voters restricted construction of the Veterans Memorial Coliseum to the eastside by a margin of 303 votes.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id="194" name="Google Shape;194;p77"/>
          <p:cNvPicPr preferRelativeResize="0"/>
          <p:nvPr/>
        </p:nvPicPr>
        <p:blipFill rotWithShape="1">
          <a:blip r:embed="rId3">
            <a:alphaModFix/>
          </a:blip>
          <a:srcRect b="0" l="0" r="0" t="0"/>
          <a:stretch/>
        </p:blipFill>
        <p:spPr>
          <a:xfrm>
            <a:off x="1407373" y="2862437"/>
            <a:ext cx="6243529" cy="38312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78"/>
          <p:cNvSpPr/>
          <p:nvPr/>
        </p:nvSpPr>
        <p:spPr>
          <a:xfrm>
            <a:off x="523926" y="493059"/>
            <a:ext cx="8172823" cy="17741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 </a:t>
            </a:r>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Construction begins on the Memorial Coliseum in the Eliot neighborhood, destroying commercial establishments and 476 homes, roughly half of them inhabited by African Americans.</a:t>
            </a:r>
            <a:endParaRPr b="0" i="0" sz="2200" u="none" cap="none" strike="noStrike">
              <a:solidFill>
                <a:srgbClr val="000000"/>
              </a:solidFill>
              <a:latin typeface="Calibri"/>
              <a:ea typeface="Calibri"/>
              <a:cs typeface="Calibri"/>
              <a:sym typeface="Calibri"/>
            </a:endParaRPr>
          </a:p>
        </p:txBody>
      </p:sp>
      <p:sp>
        <p:nvSpPr>
          <p:cNvPr id="200" name="Google Shape;200;p78"/>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1" name="Google Shape;201;p78"/>
          <p:cNvPicPr preferRelativeResize="0"/>
          <p:nvPr/>
        </p:nvPicPr>
        <p:blipFill rotWithShape="1">
          <a:blip r:embed="rId3">
            <a:alphaModFix/>
          </a:blip>
          <a:srcRect b="0" l="0" r="0" t="0"/>
          <a:stretch/>
        </p:blipFill>
        <p:spPr>
          <a:xfrm>
            <a:off x="284924" y="2837386"/>
            <a:ext cx="8650826" cy="36824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79"/>
          <p:cNvSpPr/>
          <p:nvPr/>
        </p:nvSpPr>
        <p:spPr>
          <a:xfrm>
            <a:off x="529575" y="328703"/>
            <a:ext cx="8172900" cy="53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1950’s</a:t>
            </a:r>
            <a:endParaRPr b="0" i="0" sz="3200" u="none" cap="none" strike="noStrike">
              <a:solidFill>
                <a:schemeClr val="dk1"/>
              </a:solidFill>
              <a:latin typeface="Calibri"/>
              <a:ea typeface="Calibri"/>
              <a:cs typeface="Calibri"/>
              <a:sym typeface="Calibri"/>
            </a:endParaRPr>
          </a:p>
        </p:txBody>
      </p:sp>
      <p:sp>
        <p:nvSpPr>
          <p:cNvPr id="207" name="Google Shape;207;p79"/>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 name="Google Shape;208;p79"/>
          <p:cNvSpPr txBox="1"/>
          <p:nvPr/>
        </p:nvSpPr>
        <p:spPr>
          <a:xfrm>
            <a:off x="5251550" y="438900"/>
            <a:ext cx="3425700" cy="58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1959</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By decade’s end, there were 23,000 fewer White and 7,300 more Black residents in Albina (total population was 31,510).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Lower Albina grew from 1/5</a:t>
            </a:r>
            <a:r>
              <a:rPr b="0" baseline="30000" i="0" lang="en-US" sz="2400" u="none" cap="none" strike="noStrike">
                <a:solidFill>
                  <a:schemeClr val="dk1"/>
                </a:solidFill>
                <a:latin typeface="Calibri"/>
                <a:ea typeface="Calibri"/>
                <a:cs typeface="Calibri"/>
                <a:sym typeface="Calibri"/>
              </a:rPr>
              <a:t>th</a:t>
            </a:r>
            <a:r>
              <a:rPr b="0" i="0" lang="en-US" sz="2400" u="none" cap="none" strike="noStrike">
                <a:solidFill>
                  <a:schemeClr val="dk1"/>
                </a:solidFill>
                <a:latin typeface="Calibri"/>
                <a:ea typeface="Calibri"/>
                <a:cs typeface="Calibri"/>
                <a:sym typeface="Calibri"/>
              </a:rPr>
              <a:t> to ½ Black, and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Upper Albina increased from less than 1/20</a:t>
            </a:r>
            <a:r>
              <a:rPr b="0" baseline="30000" i="0" lang="en-US" sz="2400" u="none" cap="none" strike="noStrike">
                <a:solidFill>
                  <a:schemeClr val="dk1"/>
                </a:solidFill>
                <a:latin typeface="Calibri"/>
                <a:ea typeface="Calibri"/>
                <a:cs typeface="Calibri"/>
                <a:sym typeface="Calibri"/>
              </a:rPr>
              <a:t>th</a:t>
            </a:r>
            <a:r>
              <a:rPr b="0" i="0" lang="en-US" sz="2400" u="none" cap="none" strike="noStrike">
                <a:solidFill>
                  <a:schemeClr val="dk1"/>
                </a:solidFill>
                <a:latin typeface="Calibri"/>
                <a:ea typeface="Calibri"/>
                <a:cs typeface="Calibri"/>
                <a:sym typeface="Calibri"/>
              </a:rPr>
              <a:t> to nearly 1/3 Black. </a:t>
            </a:r>
            <a:endParaRPr b="0" i="0" sz="2400" u="none" cap="none" strike="noStrike">
              <a:solidFill>
                <a:schemeClr val="dk1"/>
              </a:solidFill>
              <a:latin typeface="Calibri"/>
              <a:ea typeface="Calibri"/>
              <a:cs typeface="Calibri"/>
              <a:sym typeface="Calibri"/>
            </a:endParaRPr>
          </a:p>
        </p:txBody>
      </p:sp>
      <p:pic>
        <p:nvPicPr>
          <p:cNvPr descr="Albina map.png" id="209" name="Google Shape;209;p79"/>
          <p:cNvPicPr preferRelativeResize="0"/>
          <p:nvPr/>
        </p:nvPicPr>
        <p:blipFill rotWithShape="1">
          <a:blip r:embed="rId3">
            <a:alphaModFix/>
          </a:blip>
          <a:srcRect b="0" l="0" r="0" t="0"/>
          <a:stretch/>
        </p:blipFill>
        <p:spPr>
          <a:xfrm>
            <a:off x="447950" y="438900"/>
            <a:ext cx="4803600" cy="5980200"/>
          </a:xfrm>
          <a:prstGeom prst="rect">
            <a:avLst/>
          </a:prstGeom>
          <a:noFill/>
          <a:ln>
            <a:noFill/>
          </a:ln>
        </p:spPr>
      </p:pic>
      <p:sp>
        <p:nvSpPr>
          <p:cNvPr id="210" name="Google Shape;210;p79"/>
          <p:cNvSpPr txBox="1"/>
          <p:nvPr/>
        </p:nvSpPr>
        <p:spPr>
          <a:xfrm>
            <a:off x="4139975" y="2166400"/>
            <a:ext cx="88200" cy="110400"/>
          </a:xfrm>
          <a:prstGeom prst="rect">
            <a:avLst/>
          </a:prstGeom>
          <a:solidFill>
            <a:srgbClr val="00FF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2"/>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latin typeface="Calibri"/>
                <a:ea typeface="Calibri"/>
                <a:cs typeface="Calibri"/>
                <a:sym typeface="Calibri"/>
              </a:rPr>
              <a:t>Portland, OR</a:t>
            </a:r>
            <a:br>
              <a:rPr b="1" lang="en-US">
                <a:latin typeface="Calibri"/>
                <a:ea typeface="Calibri"/>
                <a:cs typeface="Calibri"/>
                <a:sym typeface="Calibri"/>
              </a:rPr>
            </a:br>
            <a:r>
              <a:rPr b="1" lang="en-US">
                <a:latin typeface="Calibri"/>
                <a:ea typeface="Calibri"/>
                <a:cs typeface="Calibri"/>
                <a:sym typeface="Calibri"/>
              </a:rPr>
              <a:t>Late 1800’s - 1950’s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80"/>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1920’s – 1950’s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
          <p:cNvSpPr txBox="1"/>
          <p:nvPr/>
        </p:nvSpPr>
        <p:spPr>
          <a:xfrm>
            <a:off x="169332" y="3530796"/>
            <a:ext cx="8974667" cy="28007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Redeemer Lutheran Land Acquisition</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March 17, 1920</a:t>
            </a: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The Evangelical Lutheran Church of the Redeemer incorporated and congregation met in building on NE 15</a:t>
            </a:r>
            <a:r>
              <a:rPr b="0" baseline="30000" i="0" lang="en-US" sz="2200" u="none" cap="none" strike="noStrike">
                <a:solidFill>
                  <a:schemeClr val="dk1"/>
                </a:solidFill>
                <a:latin typeface="Calibri"/>
                <a:ea typeface="Calibri"/>
                <a:cs typeface="Calibri"/>
                <a:sym typeface="Calibri"/>
              </a:rPr>
              <a:t>th</a:t>
            </a:r>
            <a:r>
              <a:rPr b="0" i="0" lang="en-US" sz="2200" u="none" cap="none" strike="noStrike">
                <a:solidFill>
                  <a:schemeClr val="dk1"/>
                </a:solidFill>
                <a:latin typeface="Calibri"/>
                <a:ea typeface="Calibri"/>
                <a:cs typeface="Calibri"/>
                <a:sym typeface="Calibri"/>
              </a:rPr>
              <a:t> &amp; Wygant.</a:t>
            </a:r>
            <a:r>
              <a:rPr b="0" i="0" lang="en-US" sz="2200" u="none" cap="none" strike="noStrike">
                <a:solidFill>
                  <a:srgbClr val="000000"/>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Land purchased for $2,800 by a member on condition congregation support him on the project.</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June 7, 1942</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Mortgage-burning ceremony </a:t>
            </a:r>
            <a:endParaRPr b="0" i="0" sz="2200" u="none" cap="none" strike="noStrike">
              <a:solidFill>
                <a:srgbClr val="000000"/>
              </a:solidFill>
              <a:latin typeface="Calibri"/>
              <a:ea typeface="Calibri"/>
              <a:cs typeface="Calibri"/>
              <a:sym typeface="Calibri"/>
            </a:endParaRPr>
          </a:p>
        </p:txBody>
      </p:sp>
      <p:pic>
        <p:nvPicPr>
          <p:cNvPr descr="15th Wygant.jpg" id="221" name="Google Shape;221;p1"/>
          <p:cNvPicPr preferRelativeResize="0"/>
          <p:nvPr/>
        </p:nvPicPr>
        <p:blipFill rotWithShape="1">
          <a:blip r:embed="rId3">
            <a:alphaModFix/>
          </a:blip>
          <a:srcRect b="0" l="0" r="0" t="3911"/>
          <a:stretch/>
        </p:blipFill>
        <p:spPr>
          <a:xfrm>
            <a:off x="2008716" y="0"/>
            <a:ext cx="5295900" cy="34084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
          <p:cNvSpPr txBox="1"/>
          <p:nvPr>
            <p:ph idx="1" type="subTitle"/>
          </p:nvPr>
        </p:nvSpPr>
        <p:spPr>
          <a:xfrm rot="-5400000">
            <a:off x="-4065400" y="286842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1940’s - 1950’s</a:t>
            </a:r>
            <a:endParaRPr b="1">
              <a:solidFill>
                <a:schemeClr val="dk1"/>
              </a:solidFill>
            </a:endParaRPr>
          </a:p>
          <a:p>
            <a:pPr indent="0" lvl="0" marL="0" rtl="0" algn="ctr">
              <a:lnSpc>
                <a:spcPct val="100000"/>
              </a:lnSpc>
              <a:spcBef>
                <a:spcPts val="0"/>
              </a:spcBef>
              <a:spcAft>
                <a:spcPts val="0"/>
              </a:spcAft>
              <a:buClr>
                <a:schemeClr val="dk1"/>
              </a:buClr>
              <a:buSzPts val="3200"/>
              <a:buNone/>
            </a:pPr>
            <a:r>
              <a:rPr b="1" lang="en-US">
                <a:solidFill>
                  <a:schemeClr val="dk1"/>
                </a:solidFill>
              </a:rPr>
              <a:t>Land and Buildings</a:t>
            </a:r>
            <a:endParaRPr b="1">
              <a:solidFill>
                <a:schemeClr val="dk1"/>
              </a:solidFill>
            </a:endParaRPr>
          </a:p>
        </p:txBody>
      </p:sp>
      <p:sp>
        <p:nvSpPr>
          <p:cNvPr id="227" name="Google Shape;227;p2"/>
          <p:cNvSpPr txBox="1"/>
          <p:nvPr/>
        </p:nvSpPr>
        <p:spPr>
          <a:xfrm>
            <a:off x="169333" y="4126866"/>
            <a:ext cx="8974667" cy="104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Redeemer Lutheran Land Acquisition</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November 1943</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Land on 20</a:t>
            </a:r>
            <a:r>
              <a:rPr b="0" baseline="30000" i="0" lang="en-US" sz="2000" u="none" cap="none" strike="noStrike">
                <a:solidFill>
                  <a:schemeClr val="dk1"/>
                </a:solidFill>
                <a:latin typeface="Calibri"/>
                <a:ea typeface="Calibri"/>
                <a:cs typeface="Calibri"/>
                <a:sym typeface="Calibri"/>
              </a:rPr>
              <a:t>th</a:t>
            </a:r>
            <a:r>
              <a:rPr b="0" i="0" lang="en-US" sz="2000" u="none" cap="none" strike="noStrike">
                <a:solidFill>
                  <a:schemeClr val="dk1"/>
                </a:solidFill>
                <a:latin typeface="Calibri"/>
                <a:ea typeface="Calibri"/>
                <a:cs typeface="Calibri"/>
                <a:sym typeface="Calibri"/>
              </a:rPr>
              <a:t> and Killingsworth purchased for $1000 </a:t>
            </a:r>
            <a:endParaRPr b="0" i="0" sz="2000" u="none" cap="none" strike="noStrike">
              <a:solidFill>
                <a:schemeClr val="dk1"/>
              </a:solidFill>
              <a:latin typeface="Calibri"/>
              <a:ea typeface="Calibri"/>
              <a:cs typeface="Calibri"/>
              <a:sym typeface="Calibri"/>
            </a:endParaRPr>
          </a:p>
        </p:txBody>
      </p:sp>
      <p:pic>
        <p:nvPicPr>
          <p:cNvPr descr="Map.JPG" id="228" name="Google Shape;228;p2"/>
          <p:cNvPicPr preferRelativeResize="0"/>
          <p:nvPr/>
        </p:nvPicPr>
        <p:blipFill rotWithShape="1">
          <a:blip r:embed="rId3">
            <a:alphaModFix/>
          </a:blip>
          <a:srcRect b="0" l="0" r="0" t="0"/>
          <a:stretch/>
        </p:blipFill>
        <p:spPr>
          <a:xfrm>
            <a:off x="2129424" y="0"/>
            <a:ext cx="5308203" cy="35573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81"/>
          <p:cNvSpPr txBox="1"/>
          <p:nvPr>
            <p:ph idx="1" type="subTitle"/>
          </p:nvPr>
        </p:nvSpPr>
        <p:spPr>
          <a:xfrm rot="-5400000">
            <a:off x="-4065400" y="286842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1940’s - 1950’s</a:t>
            </a:r>
            <a:endParaRPr b="1">
              <a:solidFill>
                <a:schemeClr val="dk1"/>
              </a:solidFill>
            </a:endParaRPr>
          </a:p>
          <a:p>
            <a:pPr indent="0" lvl="0" marL="0" rtl="0" algn="ctr">
              <a:lnSpc>
                <a:spcPct val="100000"/>
              </a:lnSpc>
              <a:spcBef>
                <a:spcPts val="0"/>
              </a:spcBef>
              <a:spcAft>
                <a:spcPts val="0"/>
              </a:spcAft>
              <a:buClr>
                <a:schemeClr val="dk1"/>
              </a:buClr>
              <a:buSzPts val="3200"/>
              <a:buNone/>
            </a:pPr>
            <a:r>
              <a:rPr b="1" lang="en-US">
                <a:solidFill>
                  <a:schemeClr val="dk1"/>
                </a:solidFill>
              </a:rPr>
              <a:t>Land and Buildings</a:t>
            </a:r>
            <a:endParaRPr b="1">
              <a:solidFill>
                <a:schemeClr val="dk1"/>
              </a:solidFill>
            </a:endParaRPr>
          </a:p>
        </p:txBody>
      </p:sp>
      <p:sp>
        <p:nvSpPr>
          <p:cNvPr id="234" name="Google Shape;234;p81"/>
          <p:cNvSpPr txBox="1"/>
          <p:nvPr/>
        </p:nvSpPr>
        <p:spPr>
          <a:xfrm>
            <a:off x="169333" y="3755391"/>
            <a:ext cx="8974667" cy="19697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February 24, 1952</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Cornerstone  laid</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June 1, 1952</a:t>
            </a:r>
            <a:endParaRPr/>
          </a:p>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Building dedicated. Building valued at $70,000.</a:t>
            </a:r>
            <a:endParaRPr b="0" i="0" sz="1400" u="none" cap="none" strike="noStrike">
              <a:solidFill>
                <a:srgbClr val="000000"/>
              </a:solidFill>
              <a:latin typeface="Calibri"/>
              <a:ea typeface="Calibri"/>
              <a:cs typeface="Calibri"/>
              <a:sym typeface="Calibri"/>
            </a:endParaRPr>
          </a:p>
        </p:txBody>
      </p:sp>
      <p:pic>
        <p:nvPicPr>
          <p:cNvPr descr="Map.JPG" id="235" name="Google Shape;235;p81"/>
          <p:cNvPicPr preferRelativeResize="0"/>
          <p:nvPr/>
        </p:nvPicPr>
        <p:blipFill rotWithShape="1">
          <a:blip r:embed="rId3">
            <a:alphaModFix/>
          </a:blip>
          <a:srcRect b="0" l="0" r="0" t="0"/>
          <a:stretch/>
        </p:blipFill>
        <p:spPr>
          <a:xfrm>
            <a:off x="2129424" y="0"/>
            <a:ext cx="5308203" cy="355739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main floor.JPG" id="240" name="Google Shape;240;p3"/>
          <p:cNvPicPr preferRelativeResize="0"/>
          <p:nvPr/>
        </p:nvPicPr>
        <p:blipFill rotWithShape="1">
          <a:blip r:embed="rId3">
            <a:alphaModFix/>
          </a:blip>
          <a:srcRect b="0" l="0" r="0" t="0"/>
          <a:stretch/>
        </p:blipFill>
        <p:spPr>
          <a:xfrm>
            <a:off x="2095500" y="0"/>
            <a:ext cx="4946824"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Basement.JPG" id="245" name="Google Shape;245;p4"/>
          <p:cNvPicPr preferRelativeResize="0"/>
          <p:nvPr/>
        </p:nvPicPr>
        <p:blipFill rotWithShape="1">
          <a:blip r:embed="rId3">
            <a:alphaModFix/>
          </a:blip>
          <a:srcRect b="0" l="0" r="0" t="0"/>
          <a:stretch/>
        </p:blipFill>
        <p:spPr>
          <a:xfrm>
            <a:off x="1993900" y="0"/>
            <a:ext cx="51435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5"/>
          <p:cNvSpPr txBox="1"/>
          <p:nvPr/>
        </p:nvSpPr>
        <p:spPr>
          <a:xfrm>
            <a:off x="169333" y="487418"/>
            <a:ext cx="8974667" cy="44934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1957</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House purchased to increase space for Sunday School.</a:t>
            </a:r>
            <a:br>
              <a:rPr b="0" i="0" lang="en-US" sz="2200" u="none" cap="none" strike="noStrike">
                <a:solidFill>
                  <a:schemeClr val="dk1"/>
                </a:solidFill>
                <a:latin typeface="Calibri"/>
                <a:ea typeface="Calibri"/>
                <a:cs typeface="Calibri"/>
                <a:sym typeface="Calibri"/>
              </a:rPr>
            </a:br>
            <a:br>
              <a:rPr b="0" i="0" lang="en-US" sz="2200" u="none" cap="none" strike="noStrike">
                <a:solidFill>
                  <a:schemeClr val="dk1"/>
                </a:solidFill>
                <a:latin typeface="Calibri"/>
                <a:ea typeface="Calibri"/>
                <a:cs typeface="Calibri"/>
                <a:sym typeface="Calibri"/>
              </a:rPr>
            </a:br>
            <a:br>
              <a:rPr b="0" i="0" lang="en-US" sz="2200" u="none" cap="none" strike="noStrike">
                <a:solidFill>
                  <a:schemeClr val="dk1"/>
                </a:solidFill>
                <a:latin typeface="Calibri"/>
                <a:ea typeface="Calibri"/>
                <a:cs typeface="Calibri"/>
                <a:sym typeface="Calibri"/>
              </a:rPr>
            </a:br>
            <a:r>
              <a:rPr b="1" i="0" lang="en-US" sz="2200" u="none" cap="none" strike="noStrike">
                <a:solidFill>
                  <a:schemeClr val="dk1"/>
                </a:solidFill>
                <a:latin typeface="Calibri"/>
                <a:ea typeface="Calibri"/>
                <a:cs typeface="Calibri"/>
                <a:sym typeface="Calibri"/>
              </a:rPr>
              <a:t>Redeemer Community Life</a:t>
            </a:r>
            <a:br>
              <a:rPr b="0" i="0" lang="en-US" sz="2200" u="none" cap="none" strike="noStrike">
                <a:solidFill>
                  <a:schemeClr val="dk1"/>
                </a:solidFill>
                <a:latin typeface="Calibri"/>
                <a:ea typeface="Calibri"/>
                <a:cs typeface="Calibri"/>
                <a:sym typeface="Calibri"/>
              </a:rPr>
            </a:b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1950’s - 2015 </a:t>
            </a: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Women of Redeemer formed and met regularly. They had Bible studies and supported the work and life of the community and congregation with various projects and fundraising.</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82"/>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Portland, OR</a:t>
            </a:r>
            <a:br>
              <a:rPr b="1" lang="en-US"/>
            </a:br>
            <a:r>
              <a:rPr b="1" lang="en-US"/>
              <a:t> 1960’s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83"/>
          <p:cNvSpPr/>
          <p:nvPr/>
        </p:nvSpPr>
        <p:spPr>
          <a:xfrm>
            <a:off x="1043909" y="325254"/>
            <a:ext cx="6971155" cy="10742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November 3, 1960</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Construction of Memorial Coliseum is completed.</a:t>
            </a:r>
            <a:endParaRPr b="0" i="0" sz="2200" u="none" cap="none" strike="noStrike">
              <a:solidFill>
                <a:srgbClr val="000000"/>
              </a:solidFill>
              <a:latin typeface="Arial"/>
              <a:ea typeface="Arial"/>
              <a:cs typeface="Arial"/>
              <a:sym typeface="Arial"/>
            </a:endParaRPr>
          </a:p>
        </p:txBody>
      </p:sp>
      <p:sp>
        <p:nvSpPr>
          <p:cNvPr id="261" name="Google Shape;261;p83"/>
          <p:cNvSpPr txBox="1"/>
          <p:nvPr/>
        </p:nvSpPr>
        <p:spPr>
          <a:xfrm>
            <a:off x="1479176" y="493059"/>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erial-of-memorial-coliseum-looking-north-1969.jpg" id="262" name="Google Shape;262;p83"/>
          <p:cNvPicPr preferRelativeResize="0"/>
          <p:nvPr/>
        </p:nvPicPr>
        <p:blipFill rotWithShape="1">
          <a:blip r:embed="rId3">
            <a:alphaModFix/>
          </a:blip>
          <a:srcRect b="0" l="0" r="0" t="0"/>
          <a:stretch/>
        </p:blipFill>
        <p:spPr>
          <a:xfrm>
            <a:off x="1043909" y="1304007"/>
            <a:ext cx="6971155" cy="55539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84"/>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8" name="Google Shape;268;p84"/>
          <p:cNvSpPr txBox="1"/>
          <p:nvPr>
            <p:ph type="ctrTitle"/>
          </p:nvPr>
        </p:nvSpPr>
        <p:spPr>
          <a:xfrm>
            <a:off x="628650" y="365125"/>
            <a:ext cx="3938487"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1800">
                <a:solidFill>
                  <a:schemeClr val="dk1"/>
                </a:solidFill>
                <a:latin typeface="Arial"/>
                <a:ea typeface="Arial"/>
                <a:cs typeface="Arial"/>
                <a:sym typeface="Arial"/>
              </a:rPr>
              <a:t>1961-1969</a:t>
            </a:r>
            <a:br>
              <a:rPr lang="en-US" sz="1800">
                <a:solidFill>
                  <a:schemeClr val="dk1"/>
                </a:solidFill>
                <a:latin typeface="Arial"/>
                <a:ea typeface="Arial"/>
                <a:cs typeface="Arial"/>
                <a:sym typeface="Arial"/>
              </a:rPr>
            </a:b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The Emanuel Hospital Urban Renewal Zone of  55.3 acres is formed. </a:t>
            </a:r>
            <a:br>
              <a:rPr lang="en-US"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269" name="Google Shape;269;p84"/>
          <p:cNvSpPr txBox="1"/>
          <p:nvPr/>
        </p:nvSpPr>
        <p:spPr>
          <a:xfrm>
            <a:off x="628650" y="2333297"/>
            <a:ext cx="3464715" cy="3843666"/>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One hundred and one properties were privately purchased by Emanuel Hospital and used as the local match for urban renewal funding. </a:t>
            </a:r>
            <a:endParaRPr/>
          </a:p>
          <a:p>
            <a:pPr indent="-228600" lvl="0" marL="342900" marR="0" rtl="0" algn="l">
              <a:lnSpc>
                <a:spcPct val="90000"/>
              </a:lnSpc>
              <a:spcBef>
                <a:spcPts val="60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Non of the owners received relocation benefits.</a:t>
            </a:r>
            <a:endParaRPr/>
          </a:p>
        </p:txBody>
      </p:sp>
      <p:pic>
        <p:nvPicPr>
          <p:cNvPr id="270" name="Google Shape;270;p84"/>
          <p:cNvPicPr preferRelativeResize="0"/>
          <p:nvPr/>
        </p:nvPicPr>
        <p:blipFill rotWithShape="1">
          <a:blip r:embed="rId3">
            <a:alphaModFix/>
          </a:blip>
          <a:srcRect b="1" l="14495" r="1" t="0"/>
          <a:stretch/>
        </p:blipFill>
        <p:spPr>
          <a:xfrm>
            <a:off x="4671911" y="10"/>
            <a:ext cx="4472089"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63"/>
          <p:cNvSpPr/>
          <p:nvPr/>
        </p:nvSpPr>
        <p:spPr>
          <a:xfrm>
            <a:off x="388470" y="328706"/>
            <a:ext cx="8172900" cy="83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Arial"/>
              <a:buNone/>
            </a:pPr>
            <a:r>
              <a:rPr b="1" i="0" lang="en-US" sz="3000" u="none" cap="none" strike="noStrike">
                <a:solidFill>
                  <a:schemeClr val="dk1"/>
                </a:solidFill>
                <a:latin typeface="Calibri"/>
                <a:ea typeface="Calibri"/>
                <a:cs typeface="Calibri"/>
                <a:sym typeface="Calibri"/>
              </a:rPr>
              <a:t>1859-1920</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99" name="Google Shape;99;p63"/>
          <p:cNvSpPr txBox="1"/>
          <p:nvPr/>
        </p:nvSpPr>
        <p:spPr>
          <a:xfrm>
            <a:off x="1479176" y="493059"/>
            <a:ext cx="184800" cy="3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 name="Google Shape;100;p63"/>
          <p:cNvSpPr txBox="1"/>
          <p:nvPr/>
        </p:nvSpPr>
        <p:spPr>
          <a:xfrm>
            <a:off x="605400" y="3955567"/>
            <a:ext cx="8011500" cy="253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The state’s first constitution, written in 1859, enacted exclusion laws that prohibited blacks from living or owning property within its borders and perpetuated the mentality that Oregon would be explicitly inhabited and governed by whites.</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 name="Google Shape;101;p63"/>
          <p:cNvPicPr preferRelativeResize="0"/>
          <p:nvPr/>
        </p:nvPicPr>
        <p:blipFill rotWithShape="1">
          <a:blip r:embed="rId3">
            <a:alphaModFix/>
          </a:blip>
          <a:srcRect b="0" l="0" r="0" t="0"/>
          <a:stretch/>
        </p:blipFill>
        <p:spPr>
          <a:xfrm>
            <a:off x="2249475" y="1027100"/>
            <a:ext cx="3708950" cy="2087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85"/>
          <p:cNvPicPr preferRelativeResize="0"/>
          <p:nvPr/>
        </p:nvPicPr>
        <p:blipFill rotWithShape="1">
          <a:blip r:embed="rId3">
            <a:alphaModFix/>
          </a:blip>
          <a:srcRect b="8634" l="0" r="0" t="0"/>
          <a:stretch/>
        </p:blipFill>
        <p:spPr>
          <a:xfrm>
            <a:off x="312602" y="1898949"/>
            <a:ext cx="4489723" cy="4102126"/>
          </a:xfrm>
          <a:prstGeom prst="rect">
            <a:avLst/>
          </a:prstGeom>
          <a:noFill/>
          <a:ln>
            <a:noFill/>
          </a:ln>
        </p:spPr>
      </p:pic>
      <p:sp>
        <p:nvSpPr>
          <p:cNvPr id="276" name="Google Shape;276;p85"/>
          <p:cNvSpPr txBox="1"/>
          <p:nvPr/>
        </p:nvSpPr>
        <p:spPr>
          <a:xfrm>
            <a:off x="312525" y="383125"/>
            <a:ext cx="4489800" cy="151582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Land Acquisition</a:t>
            </a:r>
            <a:br>
              <a:rPr b="1" i="0" lang="en-US" sz="2200" u="none" cap="none" strike="noStrike">
                <a:solidFill>
                  <a:srgbClr val="000000"/>
                </a:solidFill>
                <a:latin typeface="Calibri"/>
                <a:ea typeface="Calibri"/>
                <a:cs typeface="Calibri"/>
                <a:sym typeface="Calibri"/>
              </a:rPr>
            </a:br>
            <a:r>
              <a:rPr b="0" i="0" lang="en-US" sz="2200" u="none" cap="none" strike="noStrike">
                <a:solidFill>
                  <a:srgbClr val="000000"/>
                </a:solidFill>
                <a:latin typeface="Calibri"/>
                <a:ea typeface="Calibri"/>
                <a:cs typeface="Calibri"/>
                <a:sym typeface="Calibri"/>
              </a:rPr>
              <a:t>1960 and 1961</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Neighborhood surrounding Emanuel Hospital</a:t>
            </a:r>
            <a:endParaRPr b="0" i="0" sz="2200" u="none" cap="none" strike="noStrike">
              <a:solidFill>
                <a:srgbClr val="000000"/>
              </a:solidFill>
              <a:latin typeface="Calibri"/>
              <a:ea typeface="Calibri"/>
              <a:cs typeface="Calibri"/>
              <a:sym typeface="Calibri"/>
            </a:endParaRPr>
          </a:p>
        </p:txBody>
      </p:sp>
      <p:pic>
        <p:nvPicPr>
          <p:cNvPr id="277" name="Google Shape;277;p85"/>
          <p:cNvPicPr preferRelativeResize="0"/>
          <p:nvPr/>
        </p:nvPicPr>
        <p:blipFill rotWithShape="1">
          <a:blip r:embed="rId4">
            <a:alphaModFix/>
          </a:blip>
          <a:srcRect b="13847" l="8269" r="21530" t="11940"/>
          <a:stretch/>
        </p:blipFill>
        <p:spPr>
          <a:xfrm>
            <a:off x="4802325" y="937225"/>
            <a:ext cx="4116352" cy="5063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86"/>
          <p:cNvSpPr/>
          <p:nvPr/>
        </p:nvSpPr>
        <p:spPr>
          <a:xfrm>
            <a:off x="137901" y="493059"/>
            <a:ext cx="3418472" cy="61526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1960’s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Several hundred housing units were demolished in the Eliot neighborhood to make way for Interstate 5 and Highway 99, both running north/south through Albina. </a:t>
            </a:r>
            <a:endParaRPr b="1" i="0" sz="2200" u="none" cap="none" strike="noStrike">
              <a:solidFill>
                <a:schemeClr val="dk1"/>
              </a:solidFill>
              <a:latin typeface="Calibri"/>
              <a:ea typeface="Calibri"/>
              <a:cs typeface="Calibri"/>
              <a:sym typeface="Calibri"/>
            </a:endParaRPr>
          </a:p>
        </p:txBody>
      </p:sp>
      <p:sp>
        <p:nvSpPr>
          <p:cNvPr id="283" name="Google Shape;283;p86"/>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2005-001-427-minnesota-freeway-construction-looking-north-1963.jpg" id="284" name="Google Shape;284;p86"/>
          <p:cNvPicPr preferRelativeResize="0"/>
          <p:nvPr/>
        </p:nvPicPr>
        <p:blipFill rotWithShape="1">
          <a:blip r:embed="rId3">
            <a:alphaModFix/>
          </a:blip>
          <a:srcRect b="0" l="0" r="0" t="0"/>
          <a:stretch/>
        </p:blipFill>
        <p:spPr>
          <a:xfrm>
            <a:off x="3707239" y="677725"/>
            <a:ext cx="5195947" cy="6128037"/>
          </a:xfrm>
          <a:prstGeom prst="rect">
            <a:avLst/>
          </a:prstGeom>
          <a:noFill/>
          <a:ln>
            <a:noFill/>
          </a:ln>
        </p:spPr>
      </p:pic>
      <p:sp>
        <p:nvSpPr>
          <p:cNvPr id="285" name="Google Shape;285;p86"/>
          <p:cNvSpPr txBox="1"/>
          <p:nvPr/>
        </p:nvSpPr>
        <p:spPr>
          <a:xfrm>
            <a:off x="137901" y="6455269"/>
            <a:ext cx="504449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Intersate-5 Freeway Construction 1962</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87"/>
          <p:cNvSpPr/>
          <p:nvPr/>
        </p:nvSpPr>
        <p:spPr>
          <a:xfrm>
            <a:off x="1123538" y="359817"/>
            <a:ext cx="5708683" cy="5539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Eastbank Freeway near Broadway-Weidler 1962</a:t>
            </a:r>
            <a:endParaRPr b="0" i="0" sz="2200" u="none" cap="none" strike="noStrike">
              <a:solidFill>
                <a:srgbClr val="000000"/>
              </a:solidFill>
              <a:latin typeface="Arial"/>
              <a:ea typeface="Arial"/>
              <a:cs typeface="Arial"/>
              <a:sym typeface="Arial"/>
            </a:endParaRPr>
          </a:p>
        </p:txBody>
      </p:sp>
      <p:sp>
        <p:nvSpPr>
          <p:cNvPr id="291" name="Google Shape;291;p87"/>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2005-001-181-eastbank-freeway-construction-near-broadway-and-weidler-east-1962.jpg" id="292" name="Google Shape;292;p87"/>
          <p:cNvPicPr preferRelativeResize="0"/>
          <p:nvPr/>
        </p:nvPicPr>
        <p:blipFill rotWithShape="1">
          <a:blip r:embed="rId3">
            <a:alphaModFix/>
          </a:blip>
          <a:srcRect b="0" l="0" r="0" t="0"/>
          <a:stretch/>
        </p:blipFill>
        <p:spPr>
          <a:xfrm>
            <a:off x="1123538" y="862391"/>
            <a:ext cx="6984900" cy="5762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88"/>
          <p:cNvSpPr/>
          <p:nvPr/>
        </p:nvSpPr>
        <p:spPr>
          <a:xfrm>
            <a:off x="529581" y="328706"/>
            <a:ext cx="8172823" cy="515769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1960’s</a:t>
            </a:r>
            <a:endParaRPr b="0" i="0" sz="22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Albina-area residences, housing stock had seriously deteriorated by the 1960s.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Black homeowners complain about lack of access to capital for home purchase and rehabilitation.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Prospective buyers could not buy and sellers could not sell, except if they lent the money themselves.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Many in Albina, Black and White, purchased their homes “on contractors.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88"/>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1963-sep_view-of-volunteers-working-on-empty-lot-at-3732-and-3738-n-kerby-for-aniic-clean-up-e_a2010-003.jpg" id="303" name="Google Shape;303;p89"/>
          <p:cNvPicPr preferRelativeResize="0"/>
          <p:nvPr/>
        </p:nvPicPr>
        <p:blipFill rotWithShape="1">
          <a:blip r:embed="rId3">
            <a:alphaModFix/>
          </a:blip>
          <a:srcRect b="0" l="0" r="0" t="0"/>
          <a:stretch/>
        </p:blipFill>
        <p:spPr>
          <a:xfrm>
            <a:off x="1440494" y="2662005"/>
            <a:ext cx="5931640" cy="4194799"/>
          </a:xfrm>
          <a:prstGeom prst="rect">
            <a:avLst/>
          </a:prstGeom>
          <a:noFill/>
          <a:ln>
            <a:noFill/>
          </a:ln>
        </p:spPr>
      </p:pic>
      <p:sp>
        <p:nvSpPr>
          <p:cNvPr id="304" name="Google Shape;304;p89"/>
          <p:cNvSpPr/>
          <p:nvPr/>
        </p:nvSpPr>
        <p:spPr>
          <a:xfrm>
            <a:off x="595206" y="538347"/>
            <a:ext cx="8070573"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chemeClr val="dk1"/>
                </a:solidFill>
                <a:latin typeface="Calibri"/>
                <a:ea typeface="Calibri"/>
                <a:cs typeface="Calibri"/>
                <a:sym typeface="Calibri"/>
              </a:rPr>
              <a:t>Albina Neighborhood Improvement Program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1961–1973</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Albina residents organized, seeking to remedy the problem of aging and declining housing conditions through rehabilitation, not clearance. </a:t>
            </a:r>
            <a:endParaRPr b="1" i="0" sz="22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90"/>
          <p:cNvSpPr txBox="1"/>
          <p:nvPr>
            <p:ph type="ctrTitle"/>
          </p:nvPr>
        </p:nvSpPr>
        <p:spPr>
          <a:xfrm>
            <a:off x="669472" y="576417"/>
            <a:ext cx="7772400" cy="146465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US" sz="2400"/>
              <a:t>Land Acquisition</a:t>
            </a:r>
            <a:br>
              <a:rPr lang="en-US" sz="2400"/>
            </a:br>
            <a:br>
              <a:rPr lang="en-US" sz="2400"/>
            </a:br>
            <a:r>
              <a:rPr lang="en-US" sz="2400"/>
              <a:t>1969</a:t>
            </a:r>
            <a:br>
              <a:rPr lang="en-US" sz="2400"/>
            </a:br>
            <a:r>
              <a:rPr lang="en-US" sz="2400"/>
              <a:t>Blacks with middle wage to working wage income, significantly increased the number of homes owned in Irvington, King, Sabin, and Woodlawn. However, the overall Albina home ownership rate declined from 57 percent to 46 percent. </a:t>
            </a: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91"/>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Police-in-Albina.png" id="315" name="Google Shape;315;p91"/>
          <p:cNvPicPr preferRelativeResize="0"/>
          <p:nvPr/>
        </p:nvPicPr>
        <p:blipFill rotWithShape="1">
          <a:blip r:embed="rId3">
            <a:alphaModFix/>
          </a:blip>
          <a:srcRect b="0" l="0" r="0" t="0"/>
          <a:stretch/>
        </p:blipFill>
        <p:spPr>
          <a:xfrm>
            <a:off x="4246800" y="862391"/>
            <a:ext cx="4897200" cy="5835300"/>
          </a:xfrm>
          <a:prstGeom prst="rect">
            <a:avLst/>
          </a:prstGeom>
          <a:noFill/>
          <a:ln>
            <a:noFill/>
          </a:ln>
        </p:spPr>
      </p:pic>
      <p:sp>
        <p:nvSpPr>
          <p:cNvPr id="316" name="Google Shape;316;p91"/>
          <p:cNvSpPr txBox="1"/>
          <p:nvPr>
            <p:ph type="ctrTitle"/>
          </p:nvPr>
        </p:nvSpPr>
        <p:spPr>
          <a:xfrm>
            <a:off x="172232" y="80893"/>
            <a:ext cx="4074567" cy="661679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br>
              <a:rPr lang="en-US" sz="2200"/>
            </a:br>
            <a:r>
              <a:rPr b="1" lang="en-US" sz="2200"/>
              <a:t>Albina Community Life</a:t>
            </a:r>
            <a:br>
              <a:rPr lang="en-US" sz="2200"/>
            </a:br>
            <a:r>
              <a:rPr lang="en-US" sz="2200"/>
              <a:t>There was great frustration in the Black community over inadequate education, funding and jobs, especially for youth.</a:t>
            </a:r>
            <a:br>
              <a:rPr lang="en-US" sz="2200"/>
            </a:br>
            <a:br>
              <a:rPr lang="en-US" sz="2200"/>
            </a:br>
            <a:r>
              <a:rPr lang="en-US" sz="2200"/>
              <a:t>1967</a:t>
            </a:r>
            <a:br>
              <a:rPr lang="en-US" sz="2200"/>
            </a:br>
            <a:r>
              <a:rPr lang="en-US" sz="2200"/>
              <a:t>On Sunday, July 30, 1967, a riot. started in Irving Park and moved into Upper Albina. Approximately 300 protestors, primarily African American and some whites, were met by 200 police officers. Helmeted officers rode 4-5 to a car with their rifles and shotguns out of public view. 500 National Guard troops were on call with another 6,000 reservist at home. </a:t>
            </a:r>
            <a:br>
              <a:rPr lang="en-US" sz="2200"/>
            </a:br>
            <a:br>
              <a:rPr lang="en-US" sz="2200"/>
            </a:br>
            <a:br>
              <a:rPr lang="en-US" sz="2200"/>
            </a:br>
            <a:br>
              <a:rPr lang="en-US" sz="2200"/>
            </a:br>
            <a:endParaRPr sz="2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92"/>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1960’s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93"/>
          <p:cNvSpPr txBox="1"/>
          <p:nvPr/>
        </p:nvSpPr>
        <p:spPr>
          <a:xfrm>
            <a:off x="169333" y="315132"/>
            <a:ext cx="8974667" cy="1785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1960</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Five houses and two extra lots were purchased and the houses razed for ample parking. </a:t>
            </a:r>
            <a:endParaRPr b="0" i="0" sz="2200" u="none" cap="none" strike="noStrike">
              <a:solidFill>
                <a:srgbClr val="000000"/>
              </a:solidFill>
              <a:latin typeface="Arial"/>
              <a:ea typeface="Arial"/>
              <a:cs typeface="Arial"/>
              <a:sym typeface="Arial"/>
            </a:endParaRPr>
          </a:p>
        </p:txBody>
      </p:sp>
      <p:pic>
        <p:nvPicPr>
          <p:cNvPr id="327" name="Google Shape;327;p93"/>
          <p:cNvPicPr preferRelativeResize="0"/>
          <p:nvPr/>
        </p:nvPicPr>
        <p:blipFill rotWithShape="1">
          <a:blip r:embed="rId3">
            <a:alphaModFix/>
          </a:blip>
          <a:srcRect b="17296" l="17809" r="48194" t="24580"/>
          <a:stretch/>
        </p:blipFill>
        <p:spPr>
          <a:xfrm>
            <a:off x="1791222" y="2116898"/>
            <a:ext cx="4436995" cy="4741102"/>
          </a:xfrm>
          <a:prstGeom prst="rect">
            <a:avLst/>
          </a:prstGeom>
          <a:noFill/>
          <a:ln>
            <a:noFill/>
          </a:ln>
        </p:spPr>
      </p:pic>
      <p:sp>
        <p:nvSpPr>
          <p:cNvPr id="328" name="Google Shape;328;p93"/>
          <p:cNvSpPr txBox="1"/>
          <p:nvPr/>
        </p:nvSpPr>
        <p:spPr>
          <a:xfrm>
            <a:off x="2430745" y="2100196"/>
            <a:ext cx="3331922"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Killingsworth</a:t>
            </a:r>
            <a:r>
              <a:rPr b="0" i="0" lang="en-US" sz="1400" u="none" cap="none" strike="noStrike">
                <a:solidFill>
                  <a:srgbClr val="000000"/>
                </a:solidFill>
                <a:latin typeface="Arial"/>
                <a:ea typeface="Arial"/>
                <a:cs typeface="Arial"/>
                <a:sym typeface="Arial"/>
              </a:rPr>
              <a:t> </a:t>
            </a:r>
            <a:r>
              <a:rPr b="1" i="0" lang="en-US" sz="1400" u="none" cap="none" strike="noStrike">
                <a:solidFill>
                  <a:srgbClr val="000000"/>
                </a:solidFill>
                <a:latin typeface="Arial"/>
                <a:ea typeface="Arial"/>
                <a:cs typeface="Arial"/>
                <a:sym typeface="Arial"/>
              </a:rPr>
              <a:t>St</a:t>
            </a:r>
            <a:r>
              <a:rPr b="0" i="0" lang="en-US" sz="1400" u="none" cap="none" strike="noStrike">
                <a:solidFill>
                  <a:srgbClr val="000000"/>
                </a:solidFill>
                <a:latin typeface="Arial"/>
                <a:ea typeface="Arial"/>
                <a:cs typeface="Arial"/>
                <a:sym typeface="Arial"/>
              </a:rPr>
              <a:t>.</a:t>
            </a:r>
            <a:endParaRPr/>
          </a:p>
        </p:txBody>
      </p:sp>
      <p:sp>
        <p:nvSpPr>
          <p:cNvPr id="329" name="Google Shape;329;p93"/>
          <p:cNvSpPr txBox="1"/>
          <p:nvPr/>
        </p:nvSpPr>
        <p:spPr>
          <a:xfrm flipH="1">
            <a:off x="5721540" y="2922206"/>
            <a:ext cx="337785"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2</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0</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T</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H</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Ave</a:t>
            </a:r>
            <a:endParaRPr/>
          </a:p>
        </p:txBody>
      </p:sp>
      <p:sp>
        <p:nvSpPr>
          <p:cNvPr id="330" name="Google Shape;330;p93"/>
          <p:cNvSpPr txBox="1"/>
          <p:nvPr/>
        </p:nvSpPr>
        <p:spPr>
          <a:xfrm>
            <a:off x="2062480" y="2922206"/>
            <a:ext cx="368265"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1 </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9 </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T</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H</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Ave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6"/>
          <p:cNvSpPr txBox="1"/>
          <p:nvPr/>
        </p:nvSpPr>
        <p:spPr>
          <a:xfrm>
            <a:off x="169325" y="4186278"/>
            <a:ext cx="8974800" cy="26930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Building Addition</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April 25, 1965</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Ground-breaking for addition including sanctuary.</a:t>
            </a:r>
            <a:r>
              <a:rPr b="0" i="0" lang="en-US" sz="14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November 14, 1965</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Dedication</a:t>
            </a:r>
            <a:r>
              <a:rPr b="0" i="0" lang="en-US" sz="1400" u="none" cap="none" strike="noStrike">
                <a:solidFill>
                  <a:srgbClr val="000000"/>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 Additional land valued at $30,000. New addition at $155,000.</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Only $110,000 was borrowed from Lutheran Mutual Insurance Company. Remaining amount raised by the congregation</a:t>
            </a: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p:txBody>
      </p:sp>
      <p:pic>
        <p:nvPicPr>
          <p:cNvPr descr="1965.jpg" id="336" name="Google Shape;336;p6"/>
          <p:cNvPicPr preferRelativeResize="0"/>
          <p:nvPr/>
        </p:nvPicPr>
        <p:blipFill rotWithShape="1">
          <a:blip r:embed="rId3">
            <a:alphaModFix/>
          </a:blip>
          <a:srcRect b="0" l="0" r="0" t="0"/>
          <a:stretch/>
        </p:blipFill>
        <p:spPr>
          <a:xfrm>
            <a:off x="169325" y="128788"/>
            <a:ext cx="8847668" cy="39638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64"/>
          <p:cNvSpPr txBox="1"/>
          <p:nvPr/>
        </p:nvSpPr>
        <p:spPr>
          <a:xfrm>
            <a:off x="1479176" y="493059"/>
            <a:ext cx="184800" cy="3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Portland-KKK-1922-FSDM2.jpg" id="107" name="Google Shape;107;p64"/>
          <p:cNvPicPr preferRelativeResize="0"/>
          <p:nvPr/>
        </p:nvPicPr>
        <p:blipFill rotWithShape="1">
          <a:blip r:embed="rId3">
            <a:alphaModFix/>
          </a:blip>
          <a:srcRect b="0" l="0" r="0" t="0"/>
          <a:stretch/>
        </p:blipFill>
        <p:spPr>
          <a:xfrm>
            <a:off x="2156617" y="200416"/>
            <a:ext cx="4636616" cy="2875717"/>
          </a:xfrm>
          <a:prstGeom prst="rect">
            <a:avLst/>
          </a:prstGeom>
          <a:noFill/>
          <a:ln>
            <a:noFill/>
          </a:ln>
        </p:spPr>
      </p:pic>
      <p:sp>
        <p:nvSpPr>
          <p:cNvPr id="108" name="Google Shape;108;p64"/>
          <p:cNvSpPr txBox="1"/>
          <p:nvPr/>
        </p:nvSpPr>
        <p:spPr>
          <a:xfrm>
            <a:off x="230375" y="3076133"/>
            <a:ext cx="8489100" cy="325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1921-24</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Oregon Klu Klux Klan was at its height with membership as high as 200,00. Primary target: Catholics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1922 </a:t>
            </a:r>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Election of Ku Klux Klan backed candidates for the offices of Portland Mayor, Chief of Police, County Sheriff, and Governor.</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94"/>
          <p:cNvSpPr txBox="1"/>
          <p:nvPr>
            <p:ph idx="1" type="subTitle"/>
          </p:nvPr>
        </p:nvSpPr>
        <p:spPr>
          <a:xfrm>
            <a:off x="604157" y="582386"/>
            <a:ext cx="7772400" cy="403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b="1" lang="en-US" sz="2200">
                <a:solidFill>
                  <a:schemeClr val="dk1"/>
                </a:solidFill>
                <a:latin typeface="Calibri"/>
                <a:ea typeface="Calibri"/>
                <a:cs typeface="Calibri"/>
                <a:sym typeface="Calibri"/>
              </a:rPr>
              <a:t>Redeemer Community Life</a:t>
            </a:r>
            <a:br>
              <a:rPr lang="en-US" sz="2200">
                <a:solidFill>
                  <a:schemeClr val="dk1"/>
                </a:solidFill>
                <a:latin typeface="Calibri"/>
                <a:ea typeface="Calibri"/>
                <a:cs typeface="Calibri"/>
                <a:sym typeface="Calibri"/>
              </a:rPr>
            </a:b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3200"/>
              <a:buNone/>
            </a:pPr>
            <a:r>
              <a:rPr lang="en-US" sz="2200">
                <a:solidFill>
                  <a:schemeClr val="dk1"/>
                </a:solidFill>
                <a:latin typeface="Calibri"/>
                <a:ea typeface="Calibri"/>
                <a:cs typeface="Calibri"/>
                <a:sym typeface="Calibri"/>
              </a:rPr>
              <a:t>In 1967 Mrs. W.I. Eck  had 200 shares of AT&amp;T stock to start a scholarship fund  for the education of youth and adults.  </a:t>
            </a: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3200"/>
              <a:buNone/>
            </a:pPr>
            <a:r>
              <a:t/>
            </a: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3200"/>
              <a:buNone/>
            </a:pPr>
            <a:r>
              <a:rPr lang="en-US" sz="2200">
                <a:solidFill>
                  <a:schemeClr val="dk1"/>
                </a:solidFill>
                <a:latin typeface="Calibri"/>
                <a:ea typeface="Calibri"/>
                <a:cs typeface="Calibri"/>
                <a:sym typeface="Calibri"/>
              </a:rPr>
              <a:t>Other churches turned down her offer to manage the fund. Redeemer Lutheran stepped up and oversaw the fund for over 40+ years. </a:t>
            </a: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3200"/>
              <a:buNone/>
            </a:pPr>
            <a:r>
              <a:t/>
            </a: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3200"/>
              <a:buNone/>
            </a:pPr>
            <a:r>
              <a:rPr lang="en-US" sz="2200">
                <a:solidFill>
                  <a:schemeClr val="dk1"/>
                </a:solidFill>
                <a:latin typeface="Calibri"/>
                <a:ea typeface="Calibri"/>
                <a:cs typeface="Calibri"/>
                <a:sym typeface="Calibri"/>
              </a:rPr>
              <a:t>The last scholarship was awarded in the late 2000’s when all the funds were used up.</a:t>
            </a:r>
            <a:endParaRPr sz="22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95"/>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Portland, OR</a:t>
            </a:r>
            <a:br>
              <a:rPr b="1" lang="en-US"/>
            </a:br>
            <a:r>
              <a:rPr b="1" lang="en-US"/>
              <a:t>1970’s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8"/>
          <p:cNvSpPr txBox="1"/>
          <p:nvPr>
            <p:ph idx="1" type="subTitle"/>
          </p:nvPr>
        </p:nvSpPr>
        <p:spPr>
          <a:xfrm>
            <a:off x="384403" y="3574928"/>
            <a:ext cx="1061581" cy="58432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1970</a:t>
            </a:r>
            <a:endParaRPr b="1">
              <a:solidFill>
                <a:schemeClr val="dk1"/>
              </a:solidFill>
            </a:endParaRPr>
          </a:p>
        </p:txBody>
      </p:sp>
      <p:pic>
        <p:nvPicPr>
          <p:cNvPr descr="1970.jpg.png" id="353" name="Google Shape;353;p8"/>
          <p:cNvPicPr preferRelativeResize="0"/>
          <p:nvPr/>
        </p:nvPicPr>
        <p:blipFill rotWithShape="1">
          <a:blip r:embed="rId3">
            <a:alphaModFix/>
          </a:blip>
          <a:srcRect b="0" l="0" r="0" t="0"/>
          <a:stretch/>
        </p:blipFill>
        <p:spPr>
          <a:xfrm>
            <a:off x="1830387" y="0"/>
            <a:ext cx="6460279" cy="6858000"/>
          </a:xfrm>
          <a:prstGeom prst="rect">
            <a:avLst/>
          </a:prstGeom>
          <a:noFill/>
          <a:ln>
            <a:noFill/>
          </a:ln>
        </p:spPr>
      </p:pic>
      <p:pic>
        <p:nvPicPr>
          <p:cNvPr descr="Key.jpg .png" id="354" name="Google Shape;354;p8"/>
          <p:cNvPicPr preferRelativeResize="0"/>
          <p:nvPr/>
        </p:nvPicPr>
        <p:blipFill rotWithShape="1">
          <a:blip r:embed="rId4">
            <a:alphaModFix/>
          </a:blip>
          <a:srcRect b="5028" l="2461" r="0" t="0"/>
          <a:stretch/>
        </p:blipFill>
        <p:spPr>
          <a:xfrm>
            <a:off x="0" y="4159250"/>
            <a:ext cx="3570623" cy="2698750"/>
          </a:xfrm>
          <a:prstGeom prst="rect">
            <a:avLst/>
          </a:prstGeom>
          <a:noFill/>
          <a:ln>
            <a:noFill/>
          </a:ln>
        </p:spPr>
      </p:pic>
      <p:sp>
        <p:nvSpPr>
          <p:cNvPr id="355" name="Google Shape;355;p8"/>
          <p:cNvSpPr txBox="1"/>
          <p:nvPr/>
        </p:nvSpPr>
        <p:spPr>
          <a:xfrm>
            <a:off x="5820400" y="3120975"/>
            <a:ext cx="486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FF00"/>
                </a:solidFill>
                <a:latin typeface="Calibri"/>
                <a:ea typeface="Calibri"/>
                <a:cs typeface="Calibri"/>
                <a:sym typeface="Calibri"/>
              </a:rPr>
              <a:t>*</a:t>
            </a:r>
            <a:endParaRPr b="0" i="0" sz="3000" u="none" cap="none" strike="noStrike">
              <a:solidFill>
                <a:srgbClr val="00FF00"/>
              </a:solidFill>
              <a:latin typeface="Calibri"/>
              <a:ea typeface="Calibri"/>
              <a:cs typeface="Calibri"/>
              <a:sym typeface="Calibri"/>
            </a:endParaRPr>
          </a:p>
        </p:txBody>
      </p:sp>
      <p:sp>
        <p:nvSpPr>
          <p:cNvPr id="356" name="Google Shape;356;p8"/>
          <p:cNvSpPr txBox="1"/>
          <p:nvPr/>
        </p:nvSpPr>
        <p:spPr>
          <a:xfrm>
            <a:off x="758038" y="4808598"/>
            <a:ext cx="1678218" cy="19851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 - 8%</a:t>
            </a:r>
            <a:br>
              <a:rPr b="1" i="0" lang="en-US" sz="1600" u="none" cap="none" strike="noStrike">
                <a:solidFill>
                  <a:srgbClr val="000000"/>
                </a:solidFill>
                <a:latin typeface="Arial"/>
                <a:ea typeface="Arial"/>
                <a:cs typeface="Arial"/>
                <a:sym typeface="Arial"/>
              </a:rPr>
            </a:b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50% - 84%</a:t>
            </a:r>
            <a:endParaRPr/>
          </a:p>
        </p:txBody>
      </p:sp>
      <p:sp>
        <p:nvSpPr>
          <p:cNvPr id="357" name="Google Shape;357;p8"/>
          <p:cNvSpPr txBox="1"/>
          <p:nvPr/>
        </p:nvSpPr>
        <p:spPr>
          <a:xfrm>
            <a:off x="113086" y="4300994"/>
            <a:ext cx="3344450" cy="430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96"/>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illams &amp; Russel.jpg" id="363" name="Google Shape;363;p96"/>
          <p:cNvPicPr preferRelativeResize="0"/>
          <p:nvPr/>
        </p:nvPicPr>
        <p:blipFill rotWithShape="1">
          <a:blip r:embed="rId3">
            <a:alphaModFix/>
          </a:blip>
          <a:srcRect b="4310" l="0" r="0" t="0"/>
          <a:stretch/>
        </p:blipFill>
        <p:spPr>
          <a:xfrm>
            <a:off x="253350" y="1782900"/>
            <a:ext cx="8637300" cy="5075100"/>
          </a:xfrm>
          <a:prstGeom prst="rect">
            <a:avLst/>
          </a:prstGeom>
          <a:noFill/>
          <a:ln>
            <a:noFill/>
          </a:ln>
        </p:spPr>
      </p:pic>
      <p:sp>
        <p:nvSpPr>
          <p:cNvPr id="364" name="Google Shape;364;p96"/>
          <p:cNvSpPr txBox="1"/>
          <p:nvPr/>
        </p:nvSpPr>
        <p:spPr>
          <a:xfrm>
            <a:off x="253350" y="0"/>
            <a:ext cx="8637300" cy="178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“Main Street in Albina”</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During the 50’s Rozell and Bea Gilmore owned Citizen’s Fountain Lunch Café (bottom left). Central Albina – the area around Williams and Russell – became the heart of the community with bustling jazz clubs, salons, record stores and restaurants.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97"/>
          <p:cNvSpPr txBox="1"/>
          <p:nvPr/>
        </p:nvSpPr>
        <p:spPr>
          <a:xfrm>
            <a:off x="169325" y="347123"/>
            <a:ext cx="8974800" cy="5170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1971 </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Portland Development Commission (PDC) and city quietly develop plans to site a federally supported veterans’ hospital at the Emanuel Hospital site.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PDC acquired additional land. Residents find out two months before clearance of 76 acres. </a:t>
            </a:r>
            <a:r>
              <a:rPr b="0" i="0" lang="en-US" sz="2200" u="none" cap="none" strike="noStrike">
                <a:solidFill>
                  <a:srgbClr val="000000"/>
                </a:solidFill>
                <a:latin typeface="Calibri"/>
                <a:ea typeface="Calibri"/>
                <a:cs typeface="Calibri"/>
                <a:sym typeface="Calibri"/>
              </a:rPr>
              <a:t>74% of those relocated were black.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In total, twenty-two blocks in the Eliot neighborhood were cleared. </a:t>
            </a:r>
            <a:r>
              <a:rPr b="0" i="0" lang="en-US" sz="2200" u="none" cap="none" strike="noStrike">
                <a:solidFill>
                  <a:schemeClr val="dk1"/>
                </a:solidFill>
                <a:latin typeface="Calibri"/>
                <a:ea typeface="Calibri"/>
                <a:cs typeface="Calibri"/>
                <a:sym typeface="Calibri"/>
              </a:rPr>
              <a:t>Nearly 300 homes and businesses in North Portland razed; destroying what was then the heart of the area's African American community.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The Emanuel Hospital expansion was cancelled in 1973 due to lack of federal funding.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98"/>
          <p:cNvSpPr/>
          <p:nvPr/>
        </p:nvSpPr>
        <p:spPr>
          <a:xfrm>
            <a:off x="529581" y="328706"/>
            <a:ext cx="8172900" cy="55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1970’s</a:t>
            </a:r>
            <a:endParaRPr b="0" i="0" sz="1400" u="none" cap="none" strike="noStrike">
              <a:solidFill>
                <a:srgbClr val="000000"/>
              </a:solidFill>
              <a:latin typeface="Arial"/>
              <a:ea typeface="Arial"/>
              <a:cs typeface="Arial"/>
              <a:sym typeface="Arial"/>
            </a:endParaRPr>
          </a:p>
        </p:txBody>
      </p:sp>
      <p:sp>
        <p:nvSpPr>
          <p:cNvPr id="375" name="Google Shape;375;p98"/>
          <p:cNvSpPr txBox="1"/>
          <p:nvPr/>
        </p:nvSpPr>
        <p:spPr>
          <a:xfrm>
            <a:off x="1479176" y="493059"/>
            <a:ext cx="184800" cy="3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76" name="Google Shape;376;p98"/>
          <p:cNvPicPr preferRelativeResize="0"/>
          <p:nvPr/>
        </p:nvPicPr>
        <p:blipFill rotWithShape="1">
          <a:blip r:embed="rId3">
            <a:alphaModFix/>
          </a:blip>
          <a:srcRect b="19599" l="4574" r="19930" t="6549"/>
          <a:stretch/>
        </p:blipFill>
        <p:spPr>
          <a:xfrm>
            <a:off x="2994150" y="948867"/>
            <a:ext cx="3243752" cy="56411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99"/>
          <p:cNvSpPr/>
          <p:nvPr/>
        </p:nvSpPr>
        <p:spPr>
          <a:xfrm>
            <a:off x="454424" y="493059"/>
            <a:ext cx="8172823" cy="10616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200" u="none" cap="none" strike="noStrike">
                <a:solidFill>
                  <a:schemeClr val="dk1"/>
                </a:solidFill>
                <a:latin typeface="Calibri"/>
                <a:ea typeface="Calibri"/>
                <a:cs typeface="Calibri"/>
                <a:sym typeface="Calibri"/>
              </a:rPr>
              <a:t>Land Acquisition</a:t>
            </a: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After the heart of the Black community was demolished, the federal project fell through, and large swaths of land lay vacant decades after the renovation of Emanuel Hospital. </a:t>
            </a:r>
            <a:endParaRPr b="1" i="0" sz="2200" u="none" cap="none" strike="noStrike">
              <a:solidFill>
                <a:schemeClr val="dk1"/>
              </a:solidFill>
              <a:latin typeface="Calibri"/>
              <a:ea typeface="Calibri"/>
              <a:cs typeface="Calibri"/>
              <a:sym typeface="Calibri"/>
            </a:endParaRPr>
          </a:p>
        </p:txBody>
      </p:sp>
      <p:sp>
        <p:nvSpPr>
          <p:cNvPr id="382" name="Google Shape;382;p99"/>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erial-of-emanuel-hospital-north-1974.jpg" id="383" name="Google Shape;383;p99"/>
          <p:cNvPicPr preferRelativeResize="0"/>
          <p:nvPr/>
        </p:nvPicPr>
        <p:blipFill rotWithShape="1">
          <a:blip r:embed="rId3">
            <a:alphaModFix/>
          </a:blip>
          <a:srcRect b="0" l="0" r="0" t="0"/>
          <a:stretch/>
        </p:blipFill>
        <p:spPr>
          <a:xfrm>
            <a:off x="1479176" y="2116898"/>
            <a:ext cx="6611275" cy="47411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00"/>
          <p:cNvSpPr txBox="1"/>
          <p:nvPr/>
        </p:nvSpPr>
        <p:spPr>
          <a:xfrm>
            <a:off x="948888" y="216060"/>
            <a:ext cx="6612900" cy="14908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Early 1970’s </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1,100 homes and hundreds of businesses in Central Albina were loss due to  construction of the I-5 freeway, Memorial Coliseum and Emanuel Hospital Expansion</a:t>
            </a:r>
            <a:endParaRPr/>
          </a:p>
        </p:txBody>
      </p:sp>
      <p:sp>
        <p:nvSpPr>
          <p:cNvPr id="389" name="Google Shape;389;p100"/>
          <p:cNvSpPr txBox="1"/>
          <p:nvPr/>
        </p:nvSpPr>
        <p:spPr>
          <a:xfrm>
            <a:off x="1708365" y="6010854"/>
            <a:ext cx="5387770" cy="5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Neighborhood</a:t>
            </a:r>
            <a:r>
              <a:rPr b="0" i="0" lang="en-US" sz="1800" u="none" cap="none" strike="noStrike">
                <a:solidFill>
                  <a:srgbClr val="000000"/>
                </a:solidFill>
                <a:latin typeface="Arial"/>
                <a:ea typeface="Arial"/>
                <a:cs typeface="Arial"/>
                <a:sym typeface="Arial"/>
              </a:rPr>
              <a:t> surrounding Emanuel Hospital today</a:t>
            </a: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p:txBody>
      </p:sp>
      <p:pic>
        <p:nvPicPr>
          <p:cNvPr id="390" name="Google Shape;390;p100"/>
          <p:cNvPicPr preferRelativeResize="0"/>
          <p:nvPr/>
        </p:nvPicPr>
        <p:blipFill rotWithShape="1">
          <a:blip r:embed="rId3">
            <a:alphaModFix/>
          </a:blip>
          <a:srcRect b="0" l="0" r="0" t="0"/>
          <a:stretch/>
        </p:blipFill>
        <p:spPr>
          <a:xfrm>
            <a:off x="1958718" y="1976602"/>
            <a:ext cx="4593240" cy="3764530"/>
          </a:xfrm>
          <a:prstGeom prst="rect">
            <a:avLst/>
          </a:prstGeom>
          <a:noFill/>
          <a:ln>
            <a:noFill/>
          </a:ln>
        </p:spPr>
      </p:pic>
      <p:sp>
        <p:nvSpPr>
          <p:cNvPr id="391" name="Google Shape;391;p100"/>
          <p:cNvSpPr/>
          <p:nvPr/>
        </p:nvSpPr>
        <p:spPr>
          <a:xfrm>
            <a:off x="2431400" y="1997593"/>
            <a:ext cx="3941700" cy="38784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01"/>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1970’s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9"/>
          <p:cNvSpPr txBox="1"/>
          <p:nvPr/>
        </p:nvSpPr>
        <p:spPr>
          <a:xfrm>
            <a:off x="169325" y="347123"/>
            <a:ext cx="8974800" cy="48320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Land Acquisition</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2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1970</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Land on corner of NE 19</a:t>
            </a:r>
            <a:r>
              <a:rPr b="0" baseline="30000" i="0" lang="en-US" sz="2200" u="none" cap="none" strike="noStrike">
                <a:solidFill>
                  <a:schemeClr val="dk1"/>
                </a:solidFill>
                <a:latin typeface="Calibri"/>
                <a:ea typeface="Calibri"/>
                <a:cs typeface="Calibri"/>
                <a:sym typeface="Calibri"/>
              </a:rPr>
              <a:t>th</a:t>
            </a:r>
            <a:r>
              <a:rPr b="0" i="0" lang="en-US" sz="2200" u="none" cap="none" strike="noStrike">
                <a:solidFill>
                  <a:schemeClr val="dk1"/>
                </a:solidFill>
                <a:latin typeface="Calibri"/>
                <a:ea typeface="Calibri"/>
                <a:cs typeface="Calibri"/>
                <a:sym typeface="Calibri"/>
              </a:rPr>
              <a:t> and Killingsworth, known informally as “The Ice Cream Store,” was purchased for $1,200.  House was in disrepair and torn down. Area fenced and turned into a playground and/or vegetable garden.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1979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Congregation purchased house on Killingsworth street adjacent to church property with a $12,000 gift from a member. It was rented to a family from congregation.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June, 1979</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$110,0000 mortgage burning celebration.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65"/>
          <p:cNvSpPr txBox="1"/>
          <p:nvPr/>
        </p:nvSpPr>
        <p:spPr>
          <a:xfrm>
            <a:off x="1479176" y="493059"/>
            <a:ext cx="184800" cy="3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p65"/>
          <p:cNvSpPr txBox="1"/>
          <p:nvPr/>
        </p:nvSpPr>
        <p:spPr>
          <a:xfrm>
            <a:off x="628025" y="4648133"/>
            <a:ext cx="7933200" cy="135183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1926</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Most prejudiced and anti-black portions of the constitution were officially repealed.</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 name="Google Shape;115;p65"/>
          <p:cNvPicPr preferRelativeResize="0"/>
          <p:nvPr/>
        </p:nvPicPr>
        <p:blipFill rotWithShape="1">
          <a:blip r:embed="rId3">
            <a:alphaModFix/>
          </a:blip>
          <a:srcRect b="0" l="0" r="0" t="0"/>
          <a:stretch/>
        </p:blipFill>
        <p:spPr>
          <a:xfrm>
            <a:off x="2249475" y="1027100"/>
            <a:ext cx="4450900" cy="2505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3"/>
          <p:cNvSpPr txBox="1"/>
          <p:nvPr/>
        </p:nvSpPr>
        <p:spPr>
          <a:xfrm>
            <a:off x="326572" y="510417"/>
            <a:ext cx="8376558" cy="54783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Redeemer Community Life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Lutheran Refugee Immigration Services helped families fleeing from areas experiencing war, persecution and famine. Redeemer sponsored and help families re-settling in America during the late 1970’s and early 80’s.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1905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1978 -1979 </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Van Tron came from Vietnam. He worked and purchased several service stations in the area. Later he became a LCMS pastor and started ministries in Vietnam.</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June 4 1979</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With sponsorship of 10 churches and groups, Redeemer becomes the location of Alberta Park Loaves and Fishes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0"/>
          <p:cNvSpPr txBox="1"/>
          <p:nvPr>
            <p:ph idx="1" type="subTitle"/>
          </p:nvPr>
        </p:nvSpPr>
        <p:spPr>
          <a:xfrm rot="-5400000">
            <a:off x="-5141114" y="3011300"/>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888888"/>
              </a:buClr>
              <a:buSzPts val="3200"/>
              <a:buNone/>
            </a:pPr>
            <a:r>
              <a:t/>
            </a:r>
            <a:endParaRPr b="1">
              <a:solidFill>
                <a:schemeClr val="dk1"/>
              </a:solidFill>
            </a:endParaRPr>
          </a:p>
        </p:txBody>
      </p:sp>
      <p:pic>
        <p:nvPicPr>
          <p:cNvPr descr="Play.JPG" id="412" name="Google Shape;412;p10"/>
          <p:cNvPicPr preferRelativeResize="0"/>
          <p:nvPr/>
        </p:nvPicPr>
        <p:blipFill rotWithShape="1">
          <a:blip r:embed="rId3">
            <a:alphaModFix/>
          </a:blip>
          <a:srcRect b="0" l="0" r="0" t="0"/>
          <a:stretch/>
        </p:blipFill>
        <p:spPr>
          <a:xfrm>
            <a:off x="551145" y="1227551"/>
            <a:ext cx="8077712" cy="5366432"/>
          </a:xfrm>
          <a:prstGeom prst="rect">
            <a:avLst/>
          </a:prstGeom>
          <a:noFill/>
          <a:ln>
            <a:noFill/>
          </a:ln>
        </p:spPr>
      </p:pic>
      <p:sp>
        <p:nvSpPr>
          <p:cNvPr id="413" name="Google Shape;413;p10"/>
          <p:cNvSpPr txBox="1"/>
          <p:nvPr/>
        </p:nvSpPr>
        <p:spPr>
          <a:xfrm>
            <a:off x="2862288" y="6193637"/>
            <a:ext cx="3455426" cy="40034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Women of Redeemer skit</a:t>
            </a:r>
            <a:endParaRPr b="1" i="0" sz="1800" u="none" cap="none" strike="noStrike">
              <a:solidFill>
                <a:srgbClr val="FFFFFF"/>
              </a:solidFill>
              <a:latin typeface="Calibri"/>
              <a:ea typeface="Calibri"/>
              <a:cs typeface="Calibri"/>
              <a:sym typeface="Calibri"/>
            </a:endParaRPr>
          </a:p>
        </p:txBody>
      </p:sp>
      <p:sp>
        <p:nvSpPr>
          <p:cNvPr id="414" name="Google Shape;414;p10"/>
          <p:cNvSpPr/>
          <p:nvPr/>
        </p:nvSpPr>
        <p:spPr>
          <a:xfrm>
            <a:off x="551145" y="215160"/>
            <a:ext cx="8077712"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Women of Redeemer had many ways of earning money to help with various projects for the church, charities and other needs as seen in the following skit.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1980.jpg.png" id="419" name="Google Shape;419;g7cb063f9e8_0_24"/>
          <p:cNvPicPr preferRelativeResize="0"/>
          <p:nvPr/>
        </p:nvPicPr>
        <p:blipFill rotWithShape="1">
          <a:blip r:embed="rId3">
            <a:alphaModFix/>
          </a:blip>
          <a:srcRect b="0" l="0" r="0" t="0"/>
          <a:stretch/>
        </p:blipFill>
        <p:spPr>
          <a:xfrm>
            <a:off x="4846320" y="-1"/>
            <a:ext cx="4096512" cy="4498848"/>
          </a:xfrm>
          <a:prstGeom prst="rect">
            <a:avLst/>
          </a:prstGeom>
          <a:noFill/>
          <a:ln>
            <a:noFill/>
          </a:ln>
        </p:spPr>
      </p:pic>
      <p:pic>
        <p:nvPicPr>
          <p:cNvPr descr="1970.jpg.png" id="420" name="Google Shape;420;g7cb063f9e8_0_24"/>
          <p:cNvPicPr preferRelativeResize="0"/>
          <p:nvPr/>
        </p:nvPicPr>
        <p:blipFill rotWithShape="1">
          <a:blip r:embed="rId4">
            <a:alphaModFix/>
          </a:blip>
          <a:srcRect b="0" l="0" r="0" t="0"/>
          <a:stretch/>
        </p:blipFill>
        <p:spPr>
          <a:xfrm>
            <a:off x="0" y="-3001"/>
            <a:ext cx="4096512" cy="4498848"/>
          </a:xfrm>
          <a:prstGeom prst="rect">
            <a:avLst/>
          </a:prstGeom>
          <a:noFill/>
          <a:ln>
            <a:noFill/>
          </a:ln>
        </p:spPr>
      </p:pic>
      <p:sp>
        <p:nvSpPr>
          <p:cNvPr id="421" name="Google Shape;421;g7cb063f9e8_0_24"/>
          <p:cNvSpPr txBox="1"/>
          <p:nvPr/>
        </p:nvSpPr>
        <p:spPr>
          <a:xfrm>
            <a:off x="3423460" y="42153"/>
            <a:ext cx="66465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1970</a:t>
            </a:r>
            <a:endParaRPr b="1" i="0" sz="1800" u="none" cap="none" strike="noStrike">
              <a:solidFill>
                <a:srgbClr val="000000"/>
              </a:solidFill>
              <a:latin typeface="Calibri"/>
              <a:ea typeface="Calibri"/>
              <a:cs typeface="Calibri"/>
              <a:sym typeface="Calibri"/>
            </a:endParaRPr>
          </a:p>
        </p:txBody>
      </p:sp>
      <p:sp>
        <p:nvSpPr>
          <p:cNvPr id="422" name="Google Shape;422;g7cb063f9e8_0_24"/>
          <p:cNvSpPr txBox="1"/>
          <p:nvPr/>
        </p:nvSpPr>
        <p:spPr>
          <a:xfrm>
            <a:off x="8183680" y="42153"/>
            <a:ext cx="71826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1980</a:t>
            </a:r>
            <a:endParaRPr b="1" i="0" sz="1800" u="none" cap="none" strike="noStrike">
              <a:solidFill>
                <a:srgbClr val="000000"/>
              </a:solidFill>
              <a:latin typeface="Calibri"/>
              <a:ea typeface="Calibri"/>
              <a:cs typeface="Calibri"/>
              <a:sym typeface="Calibri"/>
            </a:endParaRPr>
          </a:p>
        </p:txBody>
      </p:sp>
      <p:pic>
        <p:nvPicPr>
          <p:cNvPr descr="Key.jpg .png" id="423" name="Google Shape;423;g7cb063f9e8_0_24"/>
          <p:cNvPicPr preferRelativeResize="0"/>
          <p:nvPr/>
        </p:nvPicPr>
        <p:blipFill rotWithShape="1">
          <a:blip r:embed="rId5">
            <a:alphaModFix/>
          </a:blip>
          <a:srcRect b="4147" l="1062" r="0" t="0"/>
          <a:stretch/>
        </p:blipFill>
        <p:spPr>
          <a:xfrm>
            <a:off x="3214116" y="4426067"/>
            <a:ext cx="2514600" cy="2377440"/>
          </a:xfrm>
          <a:prstGeom prst="rect">
            <a:avLst/>
          </a:prstGeom>
          <a:noFill/>
          <a:ln>
            <a:noFill/>
          </a:ln>
        </p:spPr>
      </p:pic>
      <p:sp>
        <p:nvSpPr>
          <p:cNvPr id="424" name="Google Shape;424;g7cb063f9e8_0_24"/>
          <p:cNvSpPr txBox="1"/>
          <p:nvPr/>
        </p:nvSpPr>
        <p:spPr>
          <a:xfrm>
            <a:off x="3755785" y="4894037"/>
            <a:ext cx="1678218" cy="181588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 - 8%</a:t>
            </a:r>
            <a:br>
              <a:rPr b="1" i="0" lang="en-US" sz="1600" u="none" cap="none" strike="noStrike">
                <a:solidFill>
                  <a:srgbClr val="000000"/>
                </a:solidFill>
                <a:latin typeface="Arial"/>
                <a:ea typeface="Arial"/>
                <a:cs typeface="Arial"/>
                <a:sym typeface="Arial"/>
              </a:rPr>
            </a:b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50% - 84%</a:t>
            </a:r>
            <a:endParaRPr/>
          </a:p>
        </p:txBody>
      </p:sp>
      <p:sp>
        <p:nvSpPr>
          <p:cNvPr id="425" name="Google Shape;425;g7cb063f9e8_0_24"/>
          <p:cNvSpPr txBox="1"/>
          <p:nvPr/>
        </p:nvSpPr>
        <p:spPr>
          <a:xfrm>
            <a:off x="3214116" y="4541001"/>
            <a:ext cx="251460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102"/>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Portland, OR</a:t>
            </a:r>
            <a:br>
              <a:rPr b="1" lang="en-US"/>
            </a:br>
            <a:r>
              <a:rPr b="1" lang="en-US"/>
              <a:t>1980’s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4"/>
          <p:cNvSpPr txBox="1"/>
          <p:nvPr>
            <p:ph idx="1" type="subTitle"/>
          </p:nvPr>
        </p:nvSpPr>
        <p:spPr>
          <a:xfrm>
            <a:off x="403729" y="3656803"/>
            <a:ext cx="1062507" cy="681545"/>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1980</a:t>
            </a:r>
            <a:endParaRPr b="1">
              <a:solidFill>
                <a:schemeClr val="dk1"/>
              </a:solidFill>
            </a:endParaRPr>
          </a:p>
        </p:txBody>
      </p:sp>
      <p:pic>
        <p:nvPicPr>
          <p:cNvPr descr="1980.jpg.png" id="436" name="Google Shape;436;p14"/>
          <p:cNvPicPr preferRelativeResize="0"/>
          <p:nvPr/>
        </p:nvPicPr>
        <p:blipFill rotWithShape="1">
          <a:blip r:embed="rId3">
            <a:alphaModFix/>
          </a:blip>
          <a:srcRect b="0" l="0" r="0" t="0"/>
          <a:stretch/>
        </p:blipFill>
        <p:spPr>
          <a:xfrm>
            <a:off x="1663903" y="0"/>
            <a:ext cx="6480000" cy="6858000"/>
          </a:xfrm>
          <a:prstGeom prst="rect">
            <a:avLst/>
          </a:prstGeom>
          <a:noFill/>
          <a:ln>
            <a:noFill/>
          </a:ln>
        </p:spPr>
      </p:pic>
      <p:pic>
        <p:nvPicPr>
          <p:cNvPr descr="Key.jpg .png" id="437" name="Google Shape;437;p14"/>
          <p:cNvPicPr preferRelativeResize="0"/>
          <p:nvPr/>
        </p:nvPicPr>
        <p:blipFill rotWithShape="1">
          <a:blip r:embed="rId4">
            <a:alphaModFix/>
          </a:blip>
          <a:srcRect b="7025" l="3144" r="0" t="0"/>
          <a:stretch/>
        </p:blipFill>
        <p:spPr>
          <a:xfrm>
            <a:off x="0" y="4215998"/>
            <a:ext cx="3369501" cy="2642002"/>
          </a:xfrm>
          <a:prstGeom prst="rect">
            <a:avLst/>
          </a:prstGeom>
          <a:noFill/>
          <a:ln>
            <a:noFill/>
          </a:ln>
        </p:spPr>
      </p:pic>
      <p:sp>
        <p:nvSpPr>
          <p:cNvPr id="438" name="Google Shape;438;p14"/>
          <p:cNvSpPr txBox="1"/>
          <p:nvPr/>
        </p:nvSpPr>
        <p:spPr>
          <a:xfrm>
            <a:off x="5755550" y="3121000"/>
            <a:ext cx="486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FF00"/>
                </a:solidFill>
                <a:latin typeface="Calibri"/>
                <a:ea typeface="Calibri"/>
                <a:cs typeface="Calibri"/>
                <a:sym typeface="Calibri"/>
              </a:rPr>
              <a:t>*</a:t>
            </a:r>
            <a:endParaRPr b="0" i="0" sz="3000" u="none" cap="none" strike="noStrike">
              <a:solidFill>
                <a:srgbClr val="00FF00"/>
              </a:solidFill>
              <a:latin typeface="Calibri"/>
              <a:ea typeface="Calibri"/>
              <a:cs typeface="Calibri"/>
              <a:sym typeface="Calibri"/>
            </a:endParaRPr>
          </a:p>
        </p:txBody>
      </p:sp>
      <p:sp>
        <p:nvSpPr>
          <p:cNvPr id="439" name="Google Shape;439;p14"/>
          <p:cNvSpPr txBox="1"/>
          <p:nvPr/>
        </p:nvSpPr>
        <p:spPr>
          <a:xfrm>
            <a:off x="725961" y="4872841"/>
            <a:ext cx="1678218" cy="19851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 - 8%</a:t>
            </a:r>
            <a:br>
              <a:rPr b="1" i="0" lang="en-US" sz="1600" u="none" cap="none" strike="noStrike">
                <a:solidFill>
                  <a:srgbClr val="000000"/>
                </a:solidFill>
                <a:latin typeface="Arial"/>
                <a:ea typeface="Arial"/>
                <a:cs typeface="Arial"/>
                <a:sym typeface="Arial"/>
              </a:rPr>
            </a:b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50% - 84%</a:t>
            </a:r>
            <a:endParaRPr/>
          </a:p>
        </p:txBody>
      </p:sp>
      <p:sp>
        <p:nvSpPr>
          <p:cNvPr id="440" name="Google Shape;440;p14"/>
          <p:cNvSpPr txBox="1"/>
          <p:nvPr/>
        </p:nvSpPr>
        <p:spPr>
          <a:xfrm>
            <a:off x="113086" y="4300994"/>
            <a:ext cx="3344450" cy="430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103"/>
          <p:cNvSpPr txBox="1"/>
          <p:nvPr/>
        </p:nvSpPr>
        <p:spPr>
          <a:xfrm>
            <a:off x="169200" y="144310"/>
            <a:ext cx="8974800"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Inner N-NE Community Life</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Economic Investment</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Drug dealing became a way for those out of work to make quick money, and abandoned houses provided a place to both use and abuse.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1987</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During the summer, competition intensified between the Crips and the Bloods over crack cocaine.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04"/>
          <p:cNvSpPr txBox="1"/>
          <p:nvPr/>
        </p:nvSpPr>
        <p:spPr>
          <a:xfrm>
            <a:off x="169200" y="144310"/>
            <a:ext cx="8974800" cy="57246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Inner N-NE Community Life</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Land Acquisition</a:t>
            </a:r>
            <a:endParaRPr/>
          </a:p>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The banking industry had left a vacuum in the community when it decided not to lend money on properties below $40,000.</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The value of homes dropped to 58 percent of the city’s median.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1987</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All the banks and thrifts in Portland made just ten mortgage loans to a four-census tract area constituting the heart of the Albina community.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1988</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They made nine loans. This was one-tenth the average number of loans per tract in the metropolitan area (Lane 1990b).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05"/>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1971-n-williams-and-n-russell.jpg" id="456" name="Google Shape;456;p105"/>
          <p:cNvPicPr preferRelativeResize="0"/>
          <p:nvPr/>
        </p:nvPicPr>
        <p:blipFill rotWithShape="1">
          <a:blip r:embed="rId3">
            <a:alphaModFix/>
          </a:blip>
          <a:srcRect b="0" l="0" r="0" t="0"/>
          <a:stretch/>
        </p:blipFill>
        <p:spPr>
          <a:xfrm>
            <a:off x="211907" y="583342"/>
            <a:ext cx="8661440" cy="56608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106"/>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1980’s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5"/>
          <p:cNvSpPr txBox="1"/>
          <p:nvPr/>
        </p:nvSpPr>
        <p:spPr>
          <a:xfrm>
            <a:off x="169333" y="356403"/>
            <a:ext cx="8974667" cy="4093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Land Acquisition</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1982 </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Former pastor, Werner Jessen and wife Ruth, deeded to the congregation additional land located south of church thus expanding parking area and providing two garage bays for storage of equipment.</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1986</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A member family donated a parcel of land located in Clark County, WA. The land was sold as part of a stewardship campaign. Funds were used to support the general mission of the congregation.</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66"/>
          <p:cNvSpPr/>
          <p:nvPr/>
        </p:nvSpPr>
        <p:spPr>
          <a:xfrm>
            <a:off x="388470" y="328706"/>
            <a:ext cx="8172823" cy="526297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1930</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During the Great Depression of the 1930s, African-American waiters, elevator operators, and busboys found themselves squeezed out of jobs to make room for white employees who had refused such positions only years earlier.</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As a result, most black men were forced into positions as Pullman porters or janitors, while most black women took posts in domestic housework.</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21" name="Google Shape;121;p66"/>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0"/>
          <p:cNvSpPr txBox="1"/>
          <p:nvPr/>
        </p:nvSpPr>
        <p:spPr>
          <a:xfrm>
            <a:off x="97375" y="19050"/>
            <a:ext cx="8974800" cy="24621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Redeemer Community Life</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Jan 13, 1981 </a:t>
            </a:r>
            <a:endParaRPr/>
          </a:p>
          <a:p>
            <a:pPr indent="0" lvl="0" marL="0" marR="0" rtl="0" algn="ctr">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Rev. Terry Moe was called to pastor the congregation of </a:t>
            </a:r>
            <a:endParaRPr/>
          </a:p>
          <a:p>
            <a:pPr indent="0" lvl="0" marL="0" marR="0" rtl="0" algn="ctr">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Redeemer Lutheran</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107"/>
          <p:cNvSpPr txBox="1"/>
          <p:nvPr/>
        </p:nvSpPr>
        <p:spPr>
          <a:xfrm>
            <a:off x="169200" y="144310"/>
            <a:ext cx="8974800" cy="5509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Redeemer Community Life</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1980’s Lutheran Refugee Immigration Services</a:t>
            </a:r>
            <a:endParaRPr/>
          </a:p>
          <a:p>
            <a:pPr indent="-342900" lvl="0" marL="361950" marR="0" rtl="0" algn="l">
              <a:lnSpc>
                <a:spcPct val="100000"/>
              </a:lnSpc>
              <a:spcBef>
                <a:spcPts val="0"/>
              </a:spcBef>
              <a:spcAft>
                <a:spcPts val="0"/>
              </a:spcAft>
              <a:buClr>
                <a:schemeClr val="dk1"/>
              </a:buClr>
              <a:buSzPts val="3300"/>
              <a:buFont typeface="Arial"/>
              <a:buChar char="•"/>
            </a:pPr>
            <a:r>
              <a:rPr b="0" i="0" lang="en-US" sz="2200" u="none" cap="none" strike="noStrike">
                <a:solidFill>
                  <a:schemeClr val="dk1"/>
                </a:solidFill>
                <a:latin typeface="Calibri"/>
                <a:ea typeface="Calibri"/>
                <a:cs typeface="Calibri"/>
                <a:sym typeface="Calibri"/>
              </a:rPr>
              <a:t>Single man from Ethiopia</a:t>
            </a:r>
            <a:endParaRPr/>
          </a:p>
          <a:p>
            <a:pPr indent="-342900" lvl="0" marL="361950" marR="0" rtl="0" algn="l">
              <a:lnSpc>
                <a:spcPct val="100000"/>
              </a:lnSpc>
              <a:spcBef>
                <a:spcPts val="0"/>
              </a:spcBef>
              <a:spcAft>
                <a:spcPts val="0"/>
              </a:spcAft>
              <a:buClr>
                <a:schemeClr val="dk1"/>
              </a:buClr>
              <a:buSzPts val="3300"/>
              <a:buFont typeface="Arial"/>
              <a:buChar char="•"/>
            </a:pPr>
            <a:r>
              <a:rPr b="0" i="0" lang="en-US" sz="2200" u="none" cap="none" strike="noStrike">
                <a:solidFill>
                  <a:schemeClr val="dk1"/>
                </a:solidFill>
                <a:latin typeface="Calibri"/>
                <a:ea typeface="Calibri"/>
                <a:cs typeface="Calibri"/>
                <a:sym typeface="Calibri"/>
              </a:rPr>
              <a:t>Family from Laos</a:t>
            </a:r>
            <a:endParaRPr/>
          </a:p>
          <a:p>
            <a:pPr indent="-342900" lvl="0" marL="361950" marR="0" rtl="0" algn="l">
              <a:lnSpc>
                <a:spcPct val="100000"/>
              </a:lnSpc>
              <a:spcBef>
                <a:spcPts val="0"/>
              </a:spcBef>
              <a:spcAft>
                <a:spcPts val="0"/>
              </a:spcAft>
              <a:buClr>
                <a:schemeClr val="dk1"/>
              </a:buClr>
              <a:buSzPts val="3300"/>
              <a:buFont typeface="Arial"/>
              <a:buChar char="•"/>
            </a:pPr>
            <a:r>
              <a:rPr b="0" i="0" lang="en-US" sz="2200" u="none" cap="none" strike="noStrike">
                <a:solidFill>
                  <a:schemeClr val="dk1"/>
                </a:solidFill>
                <a:latin typeface="Calibri"/>
                <a:ea typeface="Calibri"/>
                <a:cs typeface="Calibri"/>
                <a:sym typeface="Calibri"/>
              </a:rPr>
              <a:t>Extended Family from Eritrea</a:t>
            </a:r>
            <a:endParaRPr/>
          </a:p>
          <a:p>
            <a:pPr indent="-342900" lvl="0" marL="361950" marR="0" rtl="0" algn="l">
              <a:lnSpc>
                <a:spcPct val="100000"/>
              </a:lnSpc>
              <a:spcBef>
                <a:spcPts val="0"/>
              </a:spcBef>
              <a:spcAft>
                <a:spcPts val="0"/>
              </a:spcAft>
              <a:buClr>
                <a:schemeClr val="dk1"/>
              </a:buClr>
              <a:buSzPts val="3300"/>
              <a:buFont typeface="Arial"/>
              <a:buChar char="•"/>
            </a:pPr>
            <a:r>
              <a:rPr b="0" i="0" lang="en-US" sz="2200" u="none" cap="none" strike="noStrike">
                <a:solidFill>
                  <a:schemeClr val="dk1"/>
                </a:solidFill>
                <a:latin typeface="Calibri"/>
                <a:ea typeface="Calibri"/>
                <a:cs typeface="Calibri"/>
                <a:sym typeface="Calibri"/>
              </a:rPr>
              <a:t>Tigrinya language school classes held in building on Saturday mornings. Tigrinya is the majority language spoken in Eritrea. The Eritrean community had meetings in the building until the mid 2000’s.</a:t>
            </a:r>
            <a:endParaRPr/>
          </a:p>
          <a:p>
            <a:pPr indent="-133350" lvl="0" marL="361950" marR="0" rtl="0" algn="l">
              <a:lnSpc>
                <a:spcPct val="100000"/>
              </a:lnSpc>
              <a:spcBef>
                <a:spcPts val="0"/>
              </a:spcBef>
              <a:spcAft>
                <a:spcPts val="0"/>
              </a:spcAft>
              <a:buClr>
                <a:schemeClr val="dk1"/>
              </a:buClr>
              <a:buSzPts val="33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Redeemer continues to be the location for Alberta Park Loaves and Fishes</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Women of Redeemer continue to raise funds and do projects for church and community programs.</a:t>
            </a:r>
            <a:endParaRPr/>
          </a:p>
          <a:p>
            <a:pPr indent="0" lvl="0" marL="1905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7"/>
          <p:cNvSpPr txBox="1"/>
          <p:nvPr>
            <p:ph idx="1" type="subTitle"/>
          </p:nvPr>
        </p:nvSpPr>
        <p:spPr>
          <a:xfrm rot="-5400000">
            <a:off x="-4065425" y="2868450"/>
            <a:ext cx="6400800" cy="1159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Pastor Terry Moe</a:t>
            </a:r>
            <a:endParaRPr b="1">
              <a:solidFill>
                <a:schemeClr val="dk1"/>
              </a:solidFill>
            </a:endParaRPr>
          </a:p>
        </p:txBody>
      </p:sp>
      <p:pic>
        <p:nvPicPr>
          <p:cNvPr descr="Terry baby.jpg" id="483" name="Google Shape;483;p17"/>
          <p:cNvPicPr preferRelativeResize="0"/>
          <p:nvPr/>
        </p:nvPicPr>
        <p:blipFill rotWithShape="1">
          <a:blip r:embed="rId3">
            <a:alphaModFix/>
          </a:blip>
          <a:srcRect b="0" l="0" r="2345" t="0"/>
          <a:stretch/>
        </p:blipFill>
        <p:spPr>
          <a:xfrm rot="10800000">
            <a:off x="1121832" y="0"/>
            <a:ext cx="7049614" cy="6858000"/>
          </a:xfrm>
          <a:prstGeom prst="rect">
            <a:avLst/>
          </a:prstGeom>
          <a:noFill/>
          <a:ln>
            <a:noFill/>
          </a:ln>
        </p:spPr>
      </p:pic>
      <p:sp>
        <p:nvSpPr>
          <p:cNvPr id="484" name="Google Shape;484;p17"/>
          <p:cNvSpPr txBox="1"/>
          <p:nvPr/>
        </p:nvSpPr>
        <p:spPr>
          <a:xfrm>
            <a:off x="2892388" y="6147900"/>
            <a:ext cx="3508500" cy="71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19 Baptisms in the late 80’s</a:t>
            </a:r>
            <a:endParaRPr b="1" i="0" sz="1800" u="none" cap="none" strike="noStrike">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Boys.JPG" id="489" name="Google Shape;489;p11"/>
          <p:cNvPicPr preferRelativeResize="0"/>
          <p:nvPr/>
        </p:nvPicPr>
        <p:blipFill rotWithShape="1">
          <a:blip r:embed="rId3">
            <a:alphaModFix/>
          </a:blip>
          <a:srcRect b="0" l="0" r="0" t="0"/>
          <a:stretch/>
        </p:blipFill>
        <p:spPr>
          <a:xfrm>
            <a:off x="558800" y="0"/>
            <a:ext cx="8008056" cy="6858000"/>
          </a:xfrm>
          <a:prstGeom prst="rect">
            <a:avLst/>
          </a:prstGeom>
          <a:noFill/>
          <a:ln>
            <a:noFill/>
          </a:ln>
        </p:spPr>
      </p:pic>
      <p:sp>
        <p:nvSpPr>
          <p:cNvPr id="490" name="Google Shape;490;p11"/>
          <p:cNvSpPr txBox="1"/>
          <p:nvPr/>
        </p:nvSpPr>
        <p:spPr>
          <a:xfrm>
            <a:off x="2562235" y="5768106"/>
            <a:ext cx="4001185" cy="74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Camp Lutherwood: 1980’S </a:t>
            </a:r>
            <a:endParaRPr b="1" i="0" sz="1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4</a:t>
            </a:r>
            <a:r>
              <a:rPr b="1" baseline="30000" i="0" lang="en-US" sz="1800" u="none" cap="none" strike="noStrike">
                <a:solidFill>
                  <a:srgbClr val="FFFFFF"/>
                </a:solidFill>
                <a:latin typeface="Calibri"/>
                <a:ea typeface="Calibri"/>
                <a:cs typeface="Calibri"/>
                <a:sym typeface="Calibri"/>
              </a:rPr>
              <a:t>th</a:t>
            </a:r>
            <a:r>
              <a:rPr b="1" i="0" lang="en-US" sz="1800" u="none" cap="none" strike="noStrike">
                <a:solidFill>
                  <a:srgbClr val="FFFFFF"/>
                </a:solidFill>
                <a:latin typeface="Calibri"/>
                <a:ea typeface="Calibri"/>
                <a:cs typeface="Calibri"/>
                <a:sym typeface="Calibri"/>
              </a:rPr>
              <a:t> from left: Sisavath, immigrant from Laos and a Redeemer member. </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Nave.JPG" id="495" name="Google Shape;495;p20"/>
          <p:cNvPicPr preferRelativeResize="0"/>
          <p:nvPr/>
        </p:nvPicPr>
        <p:blipFill rotWithShape="1">
          <a:blip r:embed="rId3">
            <a:alphaModFix/>
          </a:blip>
          <a:srcRect b="0" l="0" r="0" t="0"/>
          <a:stretch/>
        </p:blipFill>
        <p:spPr>
          <a:xfrm>
            <a:off x="-100207" y="0"/>
            <a:ext cx="9244207" cy="6858000"/>
          </a:xfrm>
          <a:prstGeom prst="rect">
            <a:avLst/>
          </a:prstGeom>
          <a:noFill/>
          <a:ln>
            <a:noFill/>
          </a:ln>
        </p:spPr>
      </p:pic>
      <p:sp>
        <p:nvSpPr>
          <p:cNvPr id="496" name="Google Shape;496;p20"/>
          <p:cNvSpPr txBox="1"/>
          <p:nvPr/>
        </p:nvSpPr>
        <p:spPr>
          <a:xfrm>
            <a:off x="1543496" y="5646738"/>
            <a:ext cx="5956800" cy="95447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L-R: Pastor Moe, Laura Barber, Trish, unknown, Joan Miller. Joan and Leo Miller were “solid rocks” in the congregation. Joan and Leo eventually moved to Eugene to be with family.</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baby.JPG" id="501" name="Google Shape;501;p26"/>
          <p:cNvPicPr preferRelativeResize="0"/>
          <p:nvPr/>
        </p:nvPicPr>
        <p:blipFill rotWithShape="1">
          <a:blip r:embed="rId3">
            <a:alphaModFix/>
          </a:blip>
          <a:srcRect b="0" l="0" r="0" t="0"/>
          <a:stretch/>
        </p:blipFill>
        <p:spPr>
          <a:xfrm>
            <a:off x="2095500" y="0"/>
            <a:ext cx="4937995" cy="6858000"/>
          </a:xfrm>
          <a:prstGeom prst="rect">
            <a:avLst/>
          </a:prstGeom>
          <a:noFill/>
          <a:ln>
            <a:noFill/>
          </a:ln>
        </p:spPr>
      </p:pic>
      <p:sp>
        <p:nvSpPr>
          <p:cNvPr id="502" name="Google Shape;502;p26"/>
          <p:cNvSpPr txBox="1"/>
          <p:nvPr/>
        </p:nvSpPr>
        <p:spPr>
          <a:xfrm>
            <a:off x="328925" y="5947350"/>
            <a:ext cx="2660400" cy="61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3" name="Google Shape;503;p26"/>
          <p:cNvSpPr txBox="1"/>
          <p:nvPr/>
        </p:nvSpPr>
        <p:spPr>
          <a:xfrm>
            <a:off x="3798917" y="6254700"/>
            <a:ext cx="1531160" cy="53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Sam Phelps</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9"/>
          <p:cNvSpPr txBox="1"/>
          <p:nvPr>
            <p:ph idx="1" type="subTitle"/>
          </p:nvPr>
        </p:nvSpPr>
        <p:spPr>
          <a:xfrm rot="-5400000">
            <a:off x="-4065400" y="286842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Dory Schutte &amp; </a:t>
            </a:r>
            <a:endParaRPr b="1">
              <a:solidFill>
                <a:schemeClr val="dk1"/>
              </a:solidFill>
            </a:endParaRPr>
          </a:p>
        </p:txBody>
      </p:sp>
      <p:pic>
        <p:nvPicPr>
          <p:cNvPr descr="Dory.jpg" id="509" name="Google Shape;509;p29"/>
          <p:cNvPicPr preferRelativeResize="0"/>
          <p:nvPr/>
        </p:nvPicPr>
        <p:blipFill rotWithShape="1">
          <a:blip r:embed="rId3">
            <a:alphaModFix/>
          </a:blip>
          <a:srcRect b="0" l="0" r="2546" t="0"/>
          <a:stretch/>
        </p:blipFill>
        <p:spPr>
          <a:xfrm rot="10800000">
            <a:off x="-2" y="0"/>
            <a:ext cx="9143999" cy="6858000"/>
          </a:xfrm>
          <a:prstGeom prst="rect">
            <a:avLst/>
          </a:prstGeom>
          <a:noFill/>
          <a:ln>
            <a:noFill/>
          </a:ln>
        </p:spPr>
      </p:pic>
      <p:sp>
        <p:nvSpPr>
          <p:cNvPr id="510" name="Google Shape;510;p29"/>
          <p:cNvSpPr txBox="1"/>
          <p:nvPr/>
        </p:nvSpPr>
        <p:spPr>
          <a:xfrm>
            <a:off x="1010988" y="5917840"/>
            <a:ext cx="7122017" cy="49583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Peggy Pietka with baby Jackie and Dory Rochat-Schutte with baby Marie</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Jim.JPG" id="515" name="Google Shape;515;p23"/>
          <p:cNvPicPr preferRelativeResize="0"/>
          <p:nvPr/>
        </p:nvPicPr>
        <p:blipFill rotWithShape="1">
          <a:blip r:embed="rId3">
            <a:alphaModFix/>
          </a:blip>
          <a:srcRect b="8333" l="4167" r="-4165" t="0"/>
          <a:stretch/>
        </p:blipFill>
        <p:spPr>
          <a:xfrm rot="5400000">
            <a:off x="1233744" y="1115276"/>
            <a:ext cx="7137742" cy="4907190"/>
          </a:xfrm>
          <a:prstGeom prst="rect">
            <a:avLst/>
          </a:prstGeom>
          <a:noFill/>
          <a:ln>
            <a:noFill/>
          </a:ln>
        </p:spPr>
      </p:pic>
      <p:sp>
        <p:nvSpPr>
          <p:cNvPr id="516" name="Google Shape;516;p23"/>
          <p:cNvSpPr txBox="1"/>
          <p:nvPr/>
        </p:nvSpPr>
        <p:spPr>
          <a:xfrm>
            <a:off x="3417025" y="5827677"/>
            <a:ext cx="2771179" cy="47009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Jim Francis and son, Kevin</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5"/>
          <p:cNvSpPr txBox="1"/>
          <p:nvPr>
            <p:ph idx="1" type="subTitle"/>
          </p:nvPr>
        </p:nvSpPr>
        <p:spPr>
          <a:xfrm rot="-5400000">
            <a:off x="-2632864" y="307797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888888"/>
              </a:buClr>
              <a:buSzPts val="3200"/>
              <a:buNone/>
            </a:pPr>
            <a:r>
              <a:t/>
            </a:r>
            <a:endParaRPr b="1">
              <a:solidFill>
                <a:schemeClr val="dk1"/>
              </a:solidFill>
            </a:endParaRPr>
          </a:p>
        </p:txBody>
      </p:sp>
      <p:pic>
        <p:nvPicPr>
          <p:cNvPr descr="Child.JPG" id="522" name="Google Shape;522;p2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523" name="Google Shape;523;p25"/>
          <p:cNvSpPr txBox="1"/>
          <p:nvPr/>
        </p:nvSpPr>
        <p:spPr>
          <a:xfrm>
            <a:off x="3624580" y="6187386"/>
            <a:ext cx="3042000" cy="54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Ivy Flint and unnamed friend</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Lois.JPG" id="528" name="Google Shape;528;p34"/>
          <p:cNvPicPr preferRelativeResize="0"/>
          <p:nvPr/>
        </p:nvPicPr>
        <p:blipFill rotWithShape="1">
          <a:blip r:embed="rId3">
            <a:alphaModFix/>
          </a:blip>
          <a:srcRect b="0" l="0" r="0" t="0"/>
          <a:stretch/>
        </p:blipFill>
        <p:spPr>
          <a:xfrm>
            <a:off x="736600" y="0"/>
            <a:ext cx="7665303" cy="6858000"/>
          </a:xfrm>
          <a:prstGeom prst="rect">
            <a:avLst/>
          </a:prstGeom>
          <a:noFill/>
          <a:ln>
            <a:noFill/>
          </a:ln>
        </p:spPr>
      </p:pic>
      <p:sp>
        <p:nvSpPr>
          <p:cNvPr id="529" name="Google Shape;529;p34"/>
          <p:cNvSpPr txBox="1"/>
          <p:nvPr/>
        </p:nvSpPr>
        <p:spPr>
          <a:xfrm>
            <a:off x="3057099" y="6139930"/>
            <a:ext cx="3024303" cy="50852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Lois Jordahl and Erika Pehrus</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67"/>
          <p:cNvSpPr txBox="1"/>
          <p:nvPr/>
        </p:nvSpPr>
        <p:spPr>
          <a:xfrm>
            <a:off x="710656" y="515329"/>
            <a:ext cx="7729536"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Land Acquisition</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1891</a:t>
            </a:r>
            <a:endParaRPr/>
          </a:p>
          <a:p>
            <a:pPr indent="0" lvl="0" marL="0" marR="0" rtl="0" algn="l">
              <a:lnSpc>
                <a:spcPct val="100000"/>
              </a:lnSpc>
              <a:spcBef>
                <a:spcPts val="0"/>
              </a:spcBef>
              <a:spcAft>
                <a:spcPts val="0"/>
              </a:spcAft>
              <a:buNone/>
            </a:pPr>
            <a:r>
              <a:rPr b="0" i="0" lang="en-US" sz="2200" u="none" cap="none" strike="noStrike">
                <a:solidFill>
                  <a:srgbClr val="000000"/>
                </a:solidFill>
                <a:latin typeface="Calibri"/>
                <a:ea typeface="Calibri"/>
                <a:cs typeface="Calibri"/>
                <a:sym typeface="Calibri"/>
              </a:rPr>
              <a:t>Both East Portland and Albina became a part of Portland. European immigrants from Ireland, Germany, Norway, Sweden, Denmark and Finland settled in Albina and Portland, east of the river. </a:t>
            </a:r>
            <a:endParaRPr b="1" i="0" sz="2200" u="none" cap="none" strike="noStrike">
              <a:solidFill>
                <a:srgbClr val="000000"/>
              </a:solidFill>
              <a:latin typeface="Calibri"/>
              <a:ea typeface="Calibri"/>
              <a:cs typeface="Calibri"/>
              <a:sym typeface="Calibri"/>
            </a:endParaRPr>
          </a:p>
        </p:txBody>
      </p:sp>
      <p:pic>
        <p:nvPicPr>
          <p:cNvPr id="128" name="Google Shape;128;p67"/>
          <p:cNvPicPr preferRelativeResize="0"/>
          <p:nvPr/>
        </p:nvPicPr>
        <p:blipFill rotWithShape="1">
          <a:blip r:embed="rId3">
            <a:alphaModFix/>
          </a:blip>
          <a:srcRect b="0" l="0" r="0" t="0"/>
          <a:stretch/>
        </p:blipFill>
        <p:spPr>
          <a:xfrm>
            <a:off x="1598205" y="2977542"/>
            <a:ext cx="5954437" cy="373640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Madeline.JPG" id="534" name="Google Shape;534;p19"/>
          <p:cNvPicPr preferRelativeResize="0"/>
          <p:nvPr/>
        </p:nvPicPr>
        <p:blipFill rotWithShape="1">
          <a:blip r:embed="rId3">
            <a:alphaModFix/>
          </a:blip>
          <a:srcRect b="0" l="0" r="0" t="0"/>
          <a:stretch/>
        </p:blipFill>
        <p:spPr>
          <a:xfrm>
            <a:off x="0" y="0"/>
            <a:ext cx="9144000" cy="6854956"/>
          </a:xfrm>
          <a:prstGeom prst="rect">
            <a:avLst/>
          </a:prstGeom>
          <a:noFill/>
          <a:ln>
            <a:noFill/>
          </a:ln>
        </p:spPr>
      </p:pic>
      <p:sp>
        <p:nvSpPr>
          <p:cNvPr id="535" name="Google Shape;535;p19"/>
          <p:cNvSpPr txBox="1"/>
          <p:nvPr/>
        </p:nvSpPr>
        <p:spPr>
          <a:xfrm>
            <a:off x="3668789" y="6104861"/>
            <a:ext cx="1806422" cy="45343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Madeline Jewett</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descr="Eric.jpg" id="540" name="Google Shape;540;p24"/>
          <p:cNvPicPr preferRelativeResize="0"/>
          <p:nvPr/>
        </p:nvPicPr>
        <p:blipFill rotWithShape="1">
          <a:blip r:embed="rId3">
            <a:alphaModFix/>
          </a:blip>
          <a:srcRect b="0" l="18196" r="0" t="0"/>
          <a:stretch/>
        </p:blipFill>
        <p:spPr>
          <a:xfrm rot="-5400000">
            <a:off x="1069992" y="640082"/>
            <a:ext cx="6857996" cy="5577840"/>
          </a:xfrm>
          <a:prstGeom prst="rect">
            <a:avLst/>
          </a:prstGeom>
          <a:noFill/>
          <a:ln>
            <a:noFill/>
          </a:ln>
        </p:spPr>
      </p:pic>
      <p:sp>
        <p:nvSpPr>
          <p:cNvPr id="541" name="Google Shape;541;p24"/>
          <p:cNvSpPr txBox="1"/>
          <p:nvPr/>
        </p:nvSpPr>
        <p:spPr>
          <a:xfrm>
            <a:off x="3668789" y="6104861"/>
            <a:ext cx="1806422" cy="45343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Eric Jordahl</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Bob.jpg" id="546" name="Google Shape;546;p27"/>
          <p:cNvPicPr preferRelativeResize="0"/>
          <p:nvPr/>
        </p:nvPicPr>
        <p:blipFill rotWithShape="1">
          <a:blip r:embed="rId3">
            <a:alphaModFix/>
          </a:blip>
          <a:srcRect b="0" l="0" r="0" t="0"/>
          <a:stretch/>
        </p:blipFill>
        <p:spPr>
          <a:xfrm rot="10800000">
            <a:off x="545743" y="0"/>
            <a:ext cx="7981974" cy="6858000"/>
          </a:xfrm>
          <a:prstGeom prst="rect">
            <a:avLst/>
          </a:prstGeom>
          <a:noFill/>
          <a:ln>
            <a:noFill/>
          </a:ln>
        </p:spPr>
      </p:pic>
      <p:sp>
        <p:nvSpPr>
          <p:cNvPr id="547" name="Google Shape;547;p27"/>
          <p:cNvSpPr txBox="1"/>
          <p:nvPr/>
        </p:nvSpPr>
        <p:spPr>
          <a:xfrm>
            <a:off x="3798105" y="6116850"/>
            <a:ext cx="1477250" cy="53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Bob Barner</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Ladies.JPG" id="552" name="Google Shape;552;p28"/>
          <p:cNvPicPr preferRelativeResize="0"/>
          <p:nvPr/>
        </p:nvPicPr>
        <p:blipFill rotWithShape="1">
          <a:blip r:embed="rId3">
            <a:alphaModFix/>
          </a:blip>
          <a:srcRect b="0" l="0" r="0" t="0"/>
          <a:stretch/>
        </p:blipFill>
        <p:spPr>
          <a:xfrm>
            <a:off x="0" y="774882"/>
            <a:ext cx="9144000" cy="5346336"/>
          </a:xfrm>
          <a:prstGeom prst="rect">
            <a:avLst/>
          </a:prstGeom>
          <a:noFill/>
          <a:ln>
            <a:noFill/>
          </a:ln>
        </p:spPr>
      </p:pic>
      <p:sp>
        <p:nvSpPr>
          <p:cNvPr id="553" name="Google Shape;553;p28"/>
          <p:cNvSpPr txBox="1"/>
          <p:nvPr>
            <p:ph idx="1" type="subTitle"/>
          </p:nvPr>
        </p:nvSpPr>
        <p:spPr>
          <a:xfrm rot="-5400000">
            <a:off x="-4065425" y="2868450"/>
            <a:ext cx="6400800" cy="1159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Vivian Richardson </a:t>
            </a:r>
            <a:br>
              <a:rPr b="1" lang="en-US">
                <a:solidFill>
                  <a:schemeClr val="dk1"/>
                </a:solidFill>
              </a:rPr>
            </a:br>
            <a:r>
              <a:rPr b="1" lang="en-US" sz="1800">
                <a:solidFill>
                  <a:schemeClr val="dk1"/>
                </a:solidFill>
              </a:rPr>
              <a:t>(4th from left)</a:t>
            </a:r>
            <a:endParaRPr b="1" sz="1800">
              <a:solidFill>
                <a:schemeClr val="dk1"/>
              </a:solidFill>
            </a:endParaRPr>
          </a:p>
        </p:txBody>
      </p:sp>
      <p:sp>
        <p:nvSpPr>
          <p:cNvPr id="554" name="Google Shape;554;p28"/>
          <p:cNvSpPr txBox="1"/>
          <p:nvPr/>
        </p:nvSpPr>
        <p:spPr>
          <a:xfrm>
            <a:off x="389813" y="5356052"/>
            <a:ext cx="8364374" cy="47807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 L-R: unnamed</a:t>
            </a:r>
            <a:r>
              <a:rPr b="1" i="0" lang="en-US" sz="1800" u="none" cap="none" strike="noStrike">
                <a:solidFill>
                  <a:srgbClr val="FFFFFF"/>
                </a:solidFill>
                <a:latin typeface="Calibri"/>
                <a:ea typeface="Calibri"/>
                <a:cs typeface="Calibri"/>
                <a:sym typeface="Calibri"/>
              </a:rPr>
              <a:t>, Lydia Sloan, unnamed, Vivian Richardson, unnamed, Priscilla Morgan</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1990.jpg.png" id="559" name="Google Shape;559;p108"/>
          <p:cNvPicPr preferRelativeResize="0"/>
          <p:nvPr/>
        </p:nvPicPr>
        <p:blipFill rotWithShape="1">
          <a:blip r:embed="rId3">
            <a:alphaModFix/>
          </a:blip>
          <a:srcRect b="0" l="0" r="0" t="0"/>
          <a:stretch/>
        </p:blipFill>
        <p:spPr>
          <a:xfrm>
            <a:off x="5022760" y="0"/>
            <a:ext cx="4096512" cy="4498848"/>
          </a:xfrm>
          <a:prstGeom prst="rect">
            <a:avLst/>
          </a:prstGeom>
          <a:noFill/>
          <a:ln>
            <a:noFill/>
          </a:ln>
        </p:spPr>
      </p:pic>
      <p:pic>
        <p:nvPicPr>
          <p:cNvPr descr="1980.jpg.png" id="560" name="Google Shape;560;p108"/>
          <p:cNvPicPr preferRelativeResize="0"/>
          <p:nvPr/>
        </p:nvPicPr>
        <p:blipFill rotWithShape="1">
          <a:blip r:embed="rId4">
            <a:alphaModFix/>
          </a:blip>
          <a:srcRect b="0" l="0" r="0" t="0"/>
          <a:stretch/>
        </p:blipFill>
        <p:spPr>
          <a:xfrm>
            <a:off x="-1" y="-1"/>
            <a:ext cx="4096512" cy="4498848"/>
          </a:xfrm>
          <a:prstGeom prst="rect">
            <a:avLst/>
          </a:prstGeom>
          <a:noFill/>
          <a:ln>
            <a:noFill/>
          </a:ln>
        </p:spPr>
      </p:pic>
      <p:sp>
        <p:nvSpPr>
          <p:cNvPr id="561" name="Google Shape;561;p108"/>
          <p:cNvSpPr txBox="1"/>
          <p:nvPr/>
        </p:nvSpPr>
        <p:spPr>
          <a:xfrm>
            <a:off x="8258775" y="208677"/>
            <a:ext cx="67892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1990</a:t>
            </a:r>
            <a:endParaRPr b="1" i="0" sz="1800" u="none" cap="none" strike="noStrike">
              <a:solidFill>
                <a:srgbClr val="000000"/>
              </a:solidFill>
              <a:latin typeface="Calibri"/>
              <a:ea typeface="Calibri"/>
              <a:cs typeface="Calibri"/>
              <a:sym typeface="Calibri"/>
            </a:endParaRPr>
          </a:p>
        </p:txBody>
      </p:sp>
      <p:sp>
        <p:nvSpPr>
          <p:cNvPr id="562" name="Google Shape;562;p108"/>
          <p:cNvSpPr txBox="1"/>
          <p:nvPr/>
        </p:nvSpPr>
        <p:spPr>
          <a:xfrm>
            <a:off x="3248566" y="208677"/>
            <a:ext cx="713263"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1980</a:t>
            </a:r>
            <a:endParaRPr b="1" i="0" sz="1800" u="none" cap="none" strike="noStrike">
              <a:solidFill>
                <a:srgbClr val="000000"/>
              </a:solidFill>
              <a:latin typeface="Calibri"/>
              <a:ea typeface="Calibri"/>
              <a:cs typeface="Calibri"/>
              <a:sym typeface="Calibri"/>
            </a:endParaRPr>
          </a:p>
        </p:txBody>
      </p:sp>
      <p:pic>
        <p:nvPicPr>
          <p:cNvPr descr="Key.jpg .png" id="563" name="Google Shape;563;p108"/>
          <p:cNvPicPr preferRelativeResize="0"/>
          <p:nvPr/>
        </p:nvPicPr>
        <p:blipFill rotWithShape="1">
          <a:blip r:embed="rId5">
            <a:alphaModFix/>
          </a:blip>
          <a:srcRect b="7164" l="2189" r="0" t="0"/>
          <a:stretch/>
        </p:blipFill>
        <p:spPr>
          <a:xfrm>
            <a:off x="3433856" y="4480560"/>
            <a:ext cx="2514600" cy="2377440"/>
          </a:xfrm>
          <a:prstGeom prst="rect">
            <a:avLst/>
          </a:prstGeom>
          <a:noFill/>
          <a:ln>
            <a:noFill/>
          </a:ln>
        </p:spPr>
      </p:pic>
      <p:sp>
        <p:nvSpPr>
          <p:cNvPr id="564" name="Google Shape;564;p108"/>
          <p:cNvSpPr txBox="1"/>
          <p:nvPr/>
        </p:nvSpPr>
        <p:spPr>
          <a:xfrm>
            <a:off x="3961829" y="5047963"/>
            <a:ext cx="1678218" cy="178510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 - 8%</a:t>
            </a:r>
            <a:br>
              <a:rPr b="1" i="0" lang="en-US" sz="1500" u="none" cap="none" strike="noStrike">
                <a:solidFill>
                  <a:srgbClr val="000000"/>
                </a:solidFill>
                <a:latin typeface="Arial"/>
                <a:ea typeface="Arial"/>
                <a:cs typeface="Arial"/>
                <a:sym typeface="Arial"/>
              </a:rPr>
            </a:br>
            <a:br>
              <a:rPr b="1" i="0" lang="en-US" sz="8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50% - 84%</a:t>
            </a:r>
            <a:endParaRPr/>
          </a:p>
        </p:txBody>
      </p:sp>
      <p:sp>
        <p:nvSpPr>
          <p:cNvPr id="565" name="Google Shape;565;p108"/>
          <p:cNvSpPr txBox="1"/>
          <p:nvPr/>
        </p:nvSpPr>
        <p:spPr>
          <a:xfrm>
            <a:off x="3433856" y="4684476"/>
            <a:ext cx="2514600"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109"/>
          <p:cNvSpPr txBox="1"/>
          <p:nvPr/>
        </p:nvSpPr>
        <p:spPr>
          <a:xfrm>
            <a:off x="97375" y="19050"/>
            <a:ext cx="8974800" cy="61862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Redeemer Community Organizing</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Mid 1980’s</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The Portland Organizing Project – an interracial coalition of communities of faith - is formed in 1985. Redeemer Lutheran joins the coalition in 1987. </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They organized for cheaper sewer rates and the survival of a major grocery store in the inner N-NE Portland neighborhood.</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Late 1980’s</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coalition launched campaigns to clean up derelict properties and find alternative activities for youth who might be drawn into gangs.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1988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Portland Organizing Project, began legal challenges against the lending practices of local banks, using the newly fortified Community Reinvestment Act.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10"/>
          <p:cNvSpPr txBox="1"/>
          <p:nvPr/>
        </p:nvSpPr>
        <p:spPr>
          <a:xfrm>
            <a:off x="97375" y="19050"/>
            <a:ext cx="8974800" cy="61862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Redeemer Community Organizing</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Mid 1980’s</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The Portland Organizing Project – an interracial coalition of communities of faith - is formed in 1985. Redeemer Lutheran joins the coalition in 1987. </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They organized for cheaper sewer rates and the survival of a major grocery store in the inner N-NE Portland neighborhood.</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Late 1980’s</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coalition launched campaigns to clean up derelict properties and find alternative activities for youth who might be drawn into gangs.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1988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Portland Organizing Project, began legal challenges against the lending practices of local banks, using the newly fortified Community Reinvestment Act.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111"/>
          <p:cNvSpPr txBox="1"/>
          <p:nvPr/>
        </p:nvSpPr>
        <p:spPr>
          <a:xfrm>
            <a:off x="97375" y="19050"/>
            <a:ext cx="8974800" cy="38471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Redeemer Community Organizing</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1988</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Evidence of bank disinvestment would come to light.</a:t>
            </a:r>
            <a:endParaRPr b="0" i="0" sz="22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The King and Boise neighborhoods, which comprised 1 percent of the city’s land, contained 26 percent of the city’s abandoned housing units.</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 </a:t>
            </a:r>
            <a:endParaRPr/>
          </a:p>
          <a:p>
            <a:pPr indent="-342900" lvl="0" marL="342900" marR="0" rtl="0" algn="l">
              <a:lnSpc>
                <a:spcPct val="100000"/>
              </a:lnSpc>
              <a:spcBef>
                <a:spcPts val="0"/>
              </a:spcBef>
              <a:spcAft>
                <a:spcPts val="0"/>
              </a:spcAft>
              <a:buClr>
                <a:srgbClr val="000000"/>
              </a:buClr>
              <a:buSzPts val="2200"/>
              <a:buFont typeface="Arial"/>
              <a:buChar char="•"/>
            </a:pPr>
            <a:r>
              <a:rPr b="0" i="0" lang="en-US" sz="2200" u="none" cap="none" strike="noStrike">
                <a:solidFill>
                  <a:schemeClr val="dk1"/>
                </a:solidFill>
                <a:latin typeface="Calibri"/>
                <a:ea typeface="Calibri"/>
                <a:cs typeface="Calibri"/>
                <a:sym typeface="Calibri"/>
              </a:rPr>
              <a:t>The worst neighborhoods were Boise, Eliot, and King, with more than 10 percent of the single-family homes vacant.</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descr="zombie-house-1.jpg" id="581" name="Google Shape;581;p111"/>
          <p:cNvPicPr preferRelativeResize="0"/>
          <p:nvPr/>
        </p:nvPicPr>
        <p:blipFill rotWithShape="1">
          <a:blip r:embed="rId3">
            <a:alphaModFix/>
          </a:blip>
          <a:srcRect b="7958" l="0" r="0" t="0"/>
          <a:stretch/>
        </p:blipFill>
        <p:spPr>
          <a:xfrm>
            <a:off x="714232" y="4020855"/>
            <a:ext cx="7741085" cy="283714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12"/>
          <p:cNvSpPr txBox="1"/>
          <p:nvPr/>
        </p:nvSpPr>
        <p:spPr>
          <a:xfrm>
            <a:off x="97375" y="19050"/>
            <a:ext cx="8974800" cy="5170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dk1"/>
                </a:solidFill>
                <a:latin typeface="Calibri"/>
                <a:ea typeface="Calibri"/>
                <a:cs typeface="Calibri"/>
                <a:sym typeface="Calibri"/>
              </a:rPr>
              <a:t>Redeemer Community Organizing</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By 1989</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Absentee landlordism reached its height when only 44 percent of homes in Albina were owner occupied. </a:t>
            </a:r>
            <a:endParaRPr/>
          </a:p>
          <a:p>
            <a:pPr indent="0" lvl="0" marL="0" marR="0" rtl="0" algn="l">
              <a:lnSpc>
                <a:spcPct val="100000"/>
              </a:lnSpc>
              <a:spcBef>
                <a:spcPts val="0"/>
              </a:spcBef>
              <a:spcAft>
                <a:spcPts val="0"/>
              </a:spcAft>
              <a:buNone/>
            </a:pPr>
            <a:r>
              <a:t/>
            </a:r>
            <a:endParaRPr b="0" i="0" sz="2400" u="none" cap="none" strike="noStrike">
              <a:solidFill>
                <a:srgbClr val="008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 vast majority of the change in housing occupancy among Blacks in Upper Albina (96 percent) and Lower Albina (63 percent) represented Black owners selling homes. Some of this was due to generational change.</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White homeowners also left in large numbers, especially in Upper Albina. </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113"/>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Portland, OR </a:t>
            </a:r>
            <a:br>
              <a:rPr b="1" lang="en-US"/>
            </a:br>
            <a:r>
              <a:rPr b="1" lang="en-US"/>
              <a:t>1990’s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68"/>
          <p:cNvSpPr/>
          <p:nvPr/>
        </p:nvSpPr>
        <p:spPr>
          <a:xfrm>
            <a:off x="388470" y="328706"/>
            <a:ext cx="8172823" cy="59708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1920-1930’s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Legislation fails prohibiting discrimination in public accommodations. </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Vast majority of Portland’s small African-American community lived near Union Station, with many exclusively black-owned businesses thriving along the northwest stretch of Broadway Avenue.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After Broadway Bridge Construction (1911-1913) Some African-Americans moved across the river to NE Portland, bringing their businesses with them. Mt Olivet Baptist Church first black church built at turn of century. </a:t>
            </a:r>
            <a:br>
              <a:rPr b="0" i="0" lang="en-US" sz="2400" u="none" cap="none" strike="noStrike">
                <a:solidFill>
                  <a:schemeClr val="dk1"/>
                </a:solidFill>
                <a:latin typeface="Calibri"/>
                <a:ea typeface="Calibri"/>
                <a:cs typeface="Calibri"/>
                <a:sym typeface="Calibri"/>
              </a:rPr>
            </a:br>
            <a:br>
              <a:rPr b="0"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Portland Realty Board Code of Ethics prohibits members from selling property in white neighborhoods to African Americans or Asians because they were believed to lower property values.</a:t>
            </a:r>
            <a:br>
              <a:rPr b="0" i="0" lang="en-US" sz="2400" u="none" cap="none" strike="noStrike">
                <a:solidFill>
                  <a:schemeClr val="dk1"/>
                </a:solidFill>
                <a:latin typeface="Calibri"/>
                <a:ea typeface="Calibri"/>
                <a:cs typeface="Calibri"/>
                <a:sym typeface="Calibri"/>
              </a:rPr>
            </a:br>
            <a:endParaRPr b="0" i="0" sz="2400" u="none" cap="none" strike="noStrike">
              <a:solidFill>
                <a:schemeClr val="dk1"/>
              </a:solidFill>
              <a:latin typeface="Calibri"/>
              <a:ea typeface="Calibri"/>
              <a:cs typeface="Calibri"/>
              <a:sym typeface="Calibri"/>
            </a:endParaRPr>
          </a:p>
        </p:txBody>
      </p:sp>
      <p:sp>
        <p:nvSpPr>
          <p:cNvPr id="134" name="Google Shape;134;p68"/>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114"/>
          <p:cNvSpPr txBox="1"/>
          <p:nvPr/>
        </p:nvSpPr>
        <p:spPr>
          <a:xfrm>
            <a:off x="169333" y="165264"/>
            <a:ext cx="8974667" cy="36625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N-Inner NE Community Life</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 central city’s core lost 10,000 Black residents in King, Woodlawn Boise-Eliot. They could not afford rising real estate costs. They left Portland or moved to eastern  edges of Portland. </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White people are now new majority in most census tracts in Portland; single-person households and college graduates.</a:t>
            </a:r>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descr="Change in poc.jpg" id="597" name="Google Shape;597;p114"/>
          <p:cNvPicPr preferRelativeResize="0"/>
          <p:nvPr/>
        </p:nvPicPr>
        <p:blipFill rotWithShape="1">
          <a:blip r:embed="rId3">
            <a:alphaModFix/>
          </a:blip>
          <a:srcRect b="0" l="0" r="0" t="0"/>
          <a:stretch/>
        </p:blipFill>
        <p:spPr>
          <a:xfrm>
            <a:off x="1791685" y="3086796"/>
            <a:ext cx="5729962" cy="377120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15"/>
          <p:cNvSpPr txBox="1"/>
          <p:nvPr/>
        </p:nvSpPr>
        <p:spPr>
          <a:xfrm>
            <a:off x="169333" y="165264"/>
            <a:ext cx="8974667" cy="55399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N-Inner NE Community Life</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500"/>
              <a:buFont typeface="Arial"/>
              <a:buChar char="•"/>
            </a:pPr>
            <a:r>
              <a:rPr b="0" i="0" lang="en-US" sz="2400" u="none" cap="none" strike="noStrike">
                <a:solidFill>
                  <a:schemeClr val="dk1"/>
                </a:solidFill>
                <a:latin typeface="Calibri"/>
                <a:ea typeface="Calibri"/>
                <a:cs typeface="Calibri"/>
                <a:sym typeface="Calibri"/>
              </a:rPr>
              <a:t>The City of Portland began using building code enforcement to confront the extreme level of housing abandonment (City of Portland 1988).</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500"/>
              <a:buFont typeface="Arial"/>
              <a:buChar char="•"/>
            </a:pPr>
            <a:r>
              <a:rPr b="0" i="0" lang="en-US" sz="2400" u="none" cap="none" strike="noStrike">
                <a:solidFill>
                  <a:schemeClr val="dk1"/>
                </a:solidFill>
                <a:latin typeface="Calibri"/>
                <a:ea typeface="Calibri"/>
                <a:cs typeface="Calibri"/>
                <a:sym typeface="Calibri"/>
              </a:rPr>
              <a:t>It gave more than100 foreclosed homes to the Northeast Community Development Corporation for rehabilitation through the federal Nehemiah grant program.</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500"/>
              <a:buFont typeface="Arial"/>
              <a:buChar char="•"/>
            </a:pPr>
            <a:r>
              <a:rPr b="0" i="0" lang="en-US" sz="2400" u="none" cap="none" strike="noStrike">
                <a:solidFill>
                  <a:schemeClr val="dk1"/>
                </a:solidFill>
                <a:latin typeface="Calibri"/>
                <a:ea typeface="Calibri"/>
                <a:cs typeface="Calibri"/>
                <a:sym typeface="Calibri"/>
              </a:rPr>
              <a:t>It stepped up Community Development Block Grant and other spending to support nonprofit housing development. </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500"/>
              <a:buFont typeface="Arial"/>
              <a:buChar char="•"/>
            </a:pPr>
            <a:r>
              <a:rPr b="0" i="0" lang="en-US" sz="2400" u="none" cap="none" strike="noStrike">
                <a:solidFill>
                  <a:schemeClr val="dk1"/>
                </a:solidFill>
                <a:latin typeface="Calibri"/>
                <a:ea typeface="Calibri"/>
                <a:cs typeface="Calibri"/>
                <a:sym typeface="Calibri"/>
              </a:rPr>
              <a:t>It shamed the bankers, who had been redlining the community, into supporting the establishment of the Portland Housing Center to help boost home ownership among low-income households.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116"/>
          <p:cNvSpPr txBox="1"/>
          <p:nvPr>
            <p:ph type="title"/>
          </p:nvPr>
        </p:nvSpPr>
        <p:spPr>
          <a:xfrm>
            <a:off x="521595" y="1884496"/>
            <a:ext cx="8229600" cy="2095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t>Redeemer Lutheran</a:t>
            </a:r>
            <a:br>
              <a:rPr b="1" lang="en-US"/>
            </a:br>
            <a:r>
              <a:rPr b="1" lang="en-US"/>
              <a:t>1990’s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1"/>
          <p:cNvSpPr txBox="1"/>
          <p:nvPr>
            <p:ph idx="1" type="subTitle"/>
          </p:nvPr>
        </p:nvSpPr>
        <p:spPr>
          <a:xfrm>
            <a:off x="138313" y="3492844"/>
            <a:ext cx="1075386" cy="60216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1990</a:t>
            </a:r>
            <a:endParaRPr b="1">
              <a:solidFill>
                <a:schemeClr val="dk1"/>
              </a:solidFill>
            </a:endParaRPr>
          </a:p>
        </p:txBody>
      </p:sp>
      <p:pic>
        <p:nvPicPr>
          <p:cNvPr descr="1990.jpg.png" id="613" name="Google Shape;613;p31"/>
          <p:cNvPicPr preferRelativeResize="0"/>
          <p:nvPr/>
        </p:nvPicPr>
        <p:blipFill rotWithShape="1">
          <a:blip r:embed="rId3">
            <a:alphaModFix/>
          </a:blip>
          <a:srcRect b="0" l="0" r="0" t="0"/>
          <a:stretch/>
        </p:blipFill>
        <p:spPr>
          <a:xfrm>
            <a:off x="1489798" y="-38975"/>
            <a:ext cx="6462140" cy="6858000"/>
          </a:xfrm>
          <a:prstGeom prst="rect">
            <a:avLst/>
          </a:prstGeom>
          <a:noFill/>
          <a:ln>
            <a:noFill/>
          </a:ln>
        </p:spPr>
      </p:pic>
      <p:pic>
        <p:nvPicPr>
          <p:cNvPr descr="Key.jpg .png" id="614" name="Google Shape;614;p31"/>
          <p:cNvPicPr preferRelativeResize="0"/>
          <p:nvPr/>
        </p:nvPicPr>
        <p:blipFill rotWithShape="1">
          <a:blip r:embed="rId4">
            <a:alphaModFix/>
          </a:blip>
          <a:srcRect b="5028" l="2814" r="0" t="0"/>
          <a:stretch/>
        </p:blipFill>
        <p:spPr>
          <a:xfrm>
            <a:off x="6439" y="4146953"/>
            <a:ext cx="3338011" cy="2698750"/>
          </a:xfrm>
          <a:prstGeom prst="rect">
            <a:avLst/>
          </a:prstGeom>
          <a:noFill/>
          <a:ln>
            <a:noFill/>
          </a:ln>
        </p:spPr>
      </p:pic>
      <p:sp>
        <p:nvSpPr>
          <p:cNvPr id="615" name="Google Shape;615;p31"/>
          <p:cNvSpPr txBox="1"/>
          <p:nvPr/>
        </p:nvSpPr>
        <p:spPr>
          <a:xfrm>
            <a:off x="5755550" y="2926425"/>
            <a:ext cx="486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FF00"/>
                </a:solidFill>
                <a:latin typeface="Calibri"/>
                <a:ea typeface="Calibri"/>
                <a:cs typeface="Calibri"/>
                <a:sym typeface="Calibri"/>
              </a:rPr>
              <a:t>*</a:t>
            </a:r>
            <a:endParaRPr b="0" i="0" sz="3000" u="none" cap="none" strike="noStrike">
              <a:solidFill>
                <a:srgbClr val="00FF00"/>
              </a:solidFill>
              <a:latin typeface="Calibri"/>
              <a:ea typeface="Calibri"/>
              <a:cs typeface="Calibri"/>
              <a:sym typeface="Calibri"/>
            </a:endParaRPr>
          </a:p>
        </p:txBody>
      </p:sp>
      <p:sp>
        <p:nvSpPr>
          <p:cNvPr id="616" name="Google Shape;616;p31"/>
          <p:cNvSpPr txBox="1"/>
          <p:nvPr/>
        </p:nvSpPr>
        <p:spPr>
          <a:xfrm>
            <a:off x="687206" y="4774157"/>
            <a:ext cx="1678218" cy="19851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 - 8%</a:t>
            </a:r>
            <a:br>
              <a:rPr b="1" i="0" lang="en-US" sz="1600" u="none" cap="none" strike="noStrike">
                <a:solidFill>
                  <a:srgbClr val="000000"/>
                </a:solidFill>
                <a:latin typeface="Arial"/>
                <a:ea typeface="Arial"/>
                <a:cs typeface="Arial"/>
                <a:sym typeface="Arial"/>
              </a:rPr>
            </a:b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9% - 17%</a:t>
            </a:r>
            <a:endParaRPr/>
          </a:p>
          <a:p>
            <a:pPr indent="0" lvl="0" marL="0" marR="0" rtl="0" algn="l">
              <a:lnSpc>
                <a:spcPct val="100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18% - 30%</a:t>
            </a:r>
            <a:endParaRPr/>
          </a:p>
          <a:p>
            <a:pPr indent="0" lvl="0" marL="0" marR="0" rtl="0" algn="l">
              <a:lnSpc>
                <a:spcPct val="100000"/>
              </a:lnSpc>
              <a:spcBef>
                <a:spcPts val="0"/>
              </a:spcBef>
              <a:spcAft>
                <a:spcPts val="0"/>
              </a:spcAft>
              <a:buNone/>
            </a:pPr>
            <a:r>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31% - 49%</a:t>
            </a:r>
            <a:endParaRPr/>
          </a:p>
          <a:p>
            <a:pPr indent="0" lvl="0" marL="0" marR="0" rtl="0" algn="l">
              <a:lnSpc>
                <a:spcPct val="100000"/>
              </a:lnSpc>
              <a:spcBef>
                <a:spcPts val="0"/>
              </a:spcBef>
              <a:spcAft>
                <a:spcPts val="0"/>
              </a:spcAft>
              <a:buNone/>
            </a:pPr>
            <a:r>
              <a:t/>
            </a:r>
            <a:endParaRPr b="1"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50% - 84%</a:t>
            </a:r>
            <a:endParaRPr/>
          </a:p>
        </p:txBody>
      </p:sp>
      <p:sp>
        <p:nvSpPr>
          <p:cNvPr id="617" name="Google Shape;617;p31"/>
          <p:cNvSpPr txBox="1"/>
          <p:nvPr/>
        </p:nvSpPr>
        <p:spPr>
          <a:xfrm>
            <a:off x="0" y="4268481"/>
            <a:ext cx="3344450" cy="430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Percent African Americans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4"/>
          <p:cNvSpPr txBox="1"/>
          <p:nvPr/>
        </p:nvSpPr>
        <p:spPr>
          <a:xfrm>
            <a:off x="169333" y="165264"/>
            <a:ext cx="8974667" cy="44934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Redeemer Community Life</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Congregation continues organizing with the Portland Organizing Project.</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Women of Redeemer continue to meet, raise funds and do projects for church and community programs.</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1990</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Vacation Bible School is a collaborative effort with other churches in the area for neighborhood kids. 139 children attended, 18 staff members.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1990</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Community children’s choir started called “Hallelujah Kids” choir.</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17"/>
          <p:cNvSpPr/>
          <p:nvPr/>
        </p:nvSpPr>
        <p:spPr>
          <a:xfrm>
            <a:off x="334851" y="502276"/>
            <a:ext cx="8448541" cy="3477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chemeClr val="dk1"/>
                </a:solidFill>
                <a:latin typeface="Calibri"/>
                <a:ea typeface="Calibri"/>
                <a:cs typeface="Calibri"/>
                <a:sym typeface="Calibri"/>
              </a:rPr>
              <a:t>Redeemer Community Life</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1990-2008</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Redeemer Lutheran accepted for the Horizon Internship Program which included funding for urban, rural and multiethnic communities. Nineteen interns came through the program.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1992</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Alberta Park Loaves and Fishes is relocated from Redeemer Lutheran to a new senior center on MLK Jr. Blvd and Killingsworth Ave.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Terry.jpg" id="632" name="Google Shape;632;p43"/>
          <p:cNvPicPr preferRelativeResize="0"/>
          <p:nvPr/>
        </p:nvPicPr>
        <p:blipFill rotWithShape="1">
          <a:blip r:embed="rId3">
            <a:alphaModFix/>
          </a:blip>
          <a:srcRect b="0" l="0" r="0" t="0"/>
          <a:stretch/>
        </p:blipFill>
        <p:spPr>
          <a:xfrm>
            <a:off x="2400479" y="0"/>
            <a:ext cx="4358898" cy="6858000"/>
          </a:xfrm>
          <a:prstGeom prst="rect">
            <a:avLst/>
          </a:prstGeom>
          <a:noFill/>
          <a:ln>
            <a:noFill/>
          </a:ln>
        </p:spPr>
      </p:pic>
      <p:sp>
        <p:nvSpPr>
          <p:cNvPr id="633" name="Google Shape;633;p43"/>
          <p:cNvSpPr txBox="1"/>
          <p:nvPr/>
        </p:nvSpPr>
        <p:spPr>
          <a:xfrm>
            <a:off x="4016045" y="6167312"/>
            <a:ext cx="1921116" cy="56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Pastor Terry Moe</a:t>
            </a:r>
            <a:endParaRPr b="1" i="0" sz="1800" u="none" cap="none" strike="noStrike">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descr="Flowers.JPG" id="638" name="Google Shape;638;p12"/>
          <p:cNvPicPr preferRelativeResize="0"/>
          <p:nvPr/>
        </p:nvPicPr>
        <p:blipFill rotWithShape="1">
          <a:blip r:embed="rId3">
            <a:alphaModFix/>
          </a:blip>
          <a:srcRect b="0" l="0" r="0" t="0"/>
          <a:stretch/>
        </p:blipFill>
        <p:spPr>
          <a:xfrm rot="10800000">
            <a:off x="2184397" y="0"/>
            <a:ext cx="4755999" cy="6858000"/>
          </a:xfrm>
          <a:prstGeom prst="rect">
            <a:avLst/>
          </a:prstGeom>
          <a:noFill/>
          <a:ln>
            <a:noFill/>
          </a:ln>
        </p:spPr>
      </p:pic>
      <p:sp>
        <p:nvSpPr>
          <p:cNvPr id="639" name="Google Shape;639;p12"/>
          <p:cNvSpPr txBox="1"/>
          <p:nvPr/>
        </p:nvSpPr>
        <p:spPr>
          <a:xfrm>
            <a:off x="2958772" y="5272869"/>
            <a:ext cx="3207248" cy="72709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1991-1992</a:t>
            </a:r>
            <a:br>
              <a:rPr b="1" i="0" lang="en-US" sz="1800" u="none" cap="none" strike="noStrike">
                <a:solidFill>
                  <a:srgbClr val="FFFFFF"/>
                </a:solidFill>
                <a:latin typeface="Calibri"/>
                <a:ea typeface="Calibri"/>
                <a:cs typeface="Calibri"/>
                <a:sym typeface="Calibri"/>
              </a:rPr>
            </a:br>
            <a:r>
              <a:rPr b="1" i="0" lang="en-US" sz="1800" u="none" cap="none" strike="noStrike">
                <a:solidFill>
                  <a:srgbClr val="FFFFFF"/>
                </a:solidFill>
                <a:latin typeface="Calibri"/>
                <a:ea typeface="Calibri"/>
                <a:cs typeface="Calibri"/>
                <a:sym typeface="Calibri"/>
              </a:rPr>
              <a:t>Jaqueline Moren, 2nd intern</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Seniors.jpg" id="644" name="Google Shape;644;p22"/>
          <p:cNvPicPr preferRelativeResize="0"/>
          <p:nvPr/>
        </p:nvPicPr>
        <p:blipFill rotWithShape="1">
          <a:blip r:embed="rId3">
            <a:alphaModFix/>
          </a:blip>
          <a:srcRect b="0" l="2210" r="0" t="0"/>
          <a:stretch/>
        </p:blipFill>
        <p:spPr>
          <a:xfrm>
            <a:off x="296331" y="0"/>
            <a:ext cx="8618761" cy="6858000"/>
          </a:xfrm>
          <a:prstGeom prst="rect">
            <a:avLst/>
          </a:prstGeom>
          <a:noFill/>
          <a:ln>
            <a:noFill/>
          </a:ln>
        </p:spPr>
      </p:pic>
      <p:sp>
        <p:nvSpPr>
          <p:cNvPr id="645" name="Google Shape;645;p22"/>
          <p:cNvSpPr txBox="1"/>
          <p:nvPr/>
        </p:nvSpPr>
        <p:spPr>
          <a:xfrm>
            <a:off x="1395842" y="6097879"/>
            <a:ext cx="6419737"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1800" u="none" cap="none" strike="noStrike">
                <a:solidFill>
                  <a:srgbClr val="FFFFFF"/>
                </a:solidFill>
                <a:latin typeface="Calibri"/>
                <a:ea typeface="Calibri"/>
                <a:cs typeface="Calibri"/>
                <a:sym typeface="Calibri"/>
              </a:rPr>
              <a:t>Kay Doyle, 3</a:t>
            </a:r>
            <a:r>
              <a:rPr b="1" baseline="30000" i="0" lang="en-US" sz="1800" u="none" cap="none" strike="noStrike">
                <a:solidFill>
                  <a:srgbClr val="FFFFFF"/>
                </a:solidFill>
                <a:latin typeface="Calibri"/>
                <a:ea typeface="Calibri"/>
                <a:cs typeface="Calibri"/>
                <a:sym typeface="Calibri"/>
              </a:rPr>
              <a:t>rd</a:t>
            </a:r>
            <a:r>
              <a:rPr b="1" i="0" lang="en-US" sz="1800" u="none" cap="none" strike="noStrike">
                <a:solidFill>
                  <a:srgbClr val="FFFFFF"/>
                </a:solidFill>
                <a:latin typeface="Calibri"/>
                <a:ea typeface="Calibri"/>
                <a:cs typeface="Calibri"/>
                <a:sym typeface="Calibri"/>
              </a:rPr>
              <a:t> intern, and Maurice and Mildred Hanson</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descr="Diversity.jpg" id="650" name="Google Shape;650;p16"/>
          <p:cNvPicPr preferRelativeResize="0"/>
          <p:nvPr/>
        </p:nvPicPr>
        <p:blipFill rotWithShape="1">
          <a:blip r:embed="rId3">
            <a:alphaModFix/>
          </a:blip>
          <a:srcRect b="0" l="0" r="7887" t="0"/>
          <a:stretch/>
        </p:blipFill>
        <p:spPr>
          <a:xfrm>
            <a:off x="348596" y="0"/>
            <a:ext cx="8422783"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9"/>
          <p:cNvSpPr txBox="1"/>
          <p:nvPr/>
        </p:nvSpPr>
        <p:spPr>
          <a:xfrm>
            <a:off x="1479176" y="493059"/>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69"/>
          <p:cNvSpPr txBox="1"/>
          <p:nvPr/>
        </p:nvSpPr>
        <p:spPr>
          <a:xfrm>
            <a:off x="558961" y="677725"/>
            <a:ext cx="8107500" cy="288178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1940’s</a:t>
            </a:r>
            <a:endParaRPr/>
          </a:p>
          <a:p>
            <a:pPr indent="0" lvl="0" marL="0" marR="0" rtl="0" algn="l">
              <a:lnSpc>
                <a:spcPct val="100000"/>
              </a:lnSpc>
              <a:spcBef>
                <a:spcPts val="0"/>
              </a:spcBef>
              <a:spcAft>
                <a:spcPts val="0"/>
              </a:spcAft>
              <a:buNone/>
            </a:pPr>
            <a:r>
              <a:rPr b="0" i="0" lang="en-US" sz="2200" u="none" cap="none" strike="noStrike">
                <a:solidFill>
                  <a:schemeClr val="dk1"/>
                </a:solidFill>
                <a:latin typeface="Calibri"/>
                <a:ea typeface="Calibri"/>
                <a:cs typeface="Calibri"/>
                <a:sym typeface="Calibri"/>
              </a:rPr>
              <a:t>The state has a population of fewer than 1,800 African Americans. Then World War II brought thousands of African-Americans to Oregon to work in the shipyards.  </a:t>
            </a:r>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2200" u="none" cap="none" strike="noStrike">
                <a:solidFill>
                  <a:schemeClr val="dk1"/>
                </a:solidFill>
                <a:latin typeface="Calibri"/>
                <a:ea typeface="Calibri"/>
                <a:cs typeface="Calibri"/>
                <a:sym typeface="Calibri"/>
              </a:rPr>
            </a:br>
            <a:endParaRPr b="0" i="0" sz="2200" u="none" cap="none" strike="noStrike">
              <a:solidFill>
                <a:srgbClr val="000000"/>
              </a:solidFill>
              <a:latin typeface="Arial"/>
              <a:ea typeface="Arial"/>
              <a:cs typeface="Arial"/>
              <a:sym typeface="Arial"/>
            </a:endParaRPr>
          </a:p>
        </p:txBody>
      </p:sp>
      <p:pic>
        <p:nvPicPr>
          <p:cNvPr id="141" name="Google Shape;141;p69"/>
          <p:cNvPicPr preferRelativeResize="0"/>
          <p:nvPr/>
        </p:nvPicPr>
        <p:blipFill rotWithShape="1">
          <a:blip r:embed="rId3">
            <a:alphaModFix/>
          </a:blip>
          <a:srcRect b="0" l="0" r="0" t="0"/>
          <a:stretch/>
        </p:blipFill>
        <p:spPr>
          <a:xfrm>
            <a:off x="1462240" y="2312022"/>
            <a:ext cx="6360960" cy="438906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8"/>
          <p:cNvSpPr txBox="1"/>
          <p:nvPr>
            <p:ph idx="1" type="subTitle"/>
          </p:nvPr>
        </p:nvSpPr>
        <p:spPr>
          <a:xfrm rot="-5400000">
            <a:off x="-2632864" y="307797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888888"/>
              </a:buClr>
              <a:buSzPts val="3200"/>
              <a:buNone/>
            </a:pPr>
            <a:r>
              <a:t/>
            </a:r>
            <a:endParaRPr b="1">
              <a:solidFill>
                <a:schemeClr val="dk1"/>
              </a:solidFill>
            </a:endParaRPr>
          </a:p>
        </p:txBody>
      </p:sp>
      <p:pic>
        <p:nvPicPr>
          <p:cNvPr descr="Choir.JPG" id="656" name="Google Shape;656;p1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57" name="Google Shape;657;p18"/>
          <p:cNvSpPr txBox="1"/>
          <p:nvPr>
            <p:ph idx="1" type="subTitle"/>
          </p:nvPr>
        </p:nvSpPr>
        <p:spPr>
          <a:xfrm rot="-5400000">
            <a:off x="-4065425" y="2868450"/>
            <a:ext cx="6400800" cy="1159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Hallelujah Children’s Choir</a:t>
            </a:r>
            <a:endParaRPr b="1">
              <a:solidFill>
                <a:schemeClr val="dk1"/>
              </a:solidFill>
            </a:endParaRPr>
          </a:p>
        </p:txBody>
      </p:sp>
      <p:sp>
        <p:nvSpPr>
          <p:cNvPr id="658" name="Google Shape;658;p18"/>
          <p:cNvSpPr txBox="1"/>
          <p:nvPr/>
        </p:nvSpPr>
        <p:spPr>
          <a:xfrm>
            <a:off x="1906073" y="5914667"/>
            <a:ext cx="5537915" cy="54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Hallelujah Children’s Choir, directed by Sheryl Chatman </a:t>
            </a:r>
            <a:br>
              <a:rPr b="1" i="0" lang="en-US" sz="1800" u="none" cap="none" strike="noStrike">
                <a:solidFill>
                  <a:srgbClr val="FFFFFF"/>
                </a:solidFill>
                <a:latin typeface="Calibri"/>
                <a:ea typeface="Calibri"/>
                <a:cs typeface="Calibri"/>
                <a:sym typeface="Calibri"/>
              </a:rPr>
            </a:br>
            <a:r>
              <a:rPr b="1" i="0" lang="en-US" sz="1800" u="none" cap="none" strike="noStrike">
                <a:solidFill>
                  <a:srgbClr val="FFFFFF"/>
                </a:solidFill>
                <a:latin typeface="Calibri"/>
                <a:ea typeface="Calibri"/>
                <a:cs typeface="Calibri"/>
                <a:sym typeface="Calibri"/>
              </a:rPr>
              <a:t>Kimberly Robinson-Green, pianist</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descr="Blessing.jpg" id="663" name="Google Shape;663;p33"/>
          <p:cNvPicPr preferRelativeResize="0"/>
          <p:nvPr/>
        </p:nvPicPr>
        <p:blipFill rotWithShape="1">
          <a:blip r:embed="rId3">
            <a:alphaModFix/>
          </a:blip>
          <a:srcRect b="0" l="0" r="0" t="0"/>
          <a:stretch/>
        </p:blipFill>
        <p:spPr>
          <a:xfrm rot="10800000">
            <a:off x="-63599" y="518313"/>
            <a:ext cx="9143999" cy="5821364"/>
          </a:xfrm>
          <a:prstGeom prst="rect">
            <a:avLst/>
          </a:prstGeom>
          <a:noFill/>
          <a:ln>
            <a:noFill/>
          </a:ln>
        </p:spPr>
      </p:pic>
      <p:sp>
        <p:nvSpPr>
          <p:cNvPr id="664" name="Google Shape;664;p33"/>
          <p:cNvSpPr txBox="1"/>
          <p:nvPr/>
        </p:nvSpPr>
        <p:spPr>
          <a:xfrm>
            <a:off x="2897114" y="5527555"/>
            <a:ext cx="3222571" cy="42248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Blessing of the stuffed animals</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Kids singing.JPG" id="669" name="Google Shape;669;p39"/>
          <p:cNvPicPr preferRelativeResize="0"/>
          <p:nvPr/>
        </p:nvPicPr>
        <p:blipFill rotWithShape="1">
          <a:blip r:embed="rId3">
            <a:alphaModFix/>
          </a:blip>
          <a:srcRect b="10880" l="15208" r="9720" t="0"/>
          <a:stretch/>
        </p:blipFill>
        <p:spPr>
          <a:xfrm rot="5400000">
            <a:off x="1512883" y="369886"/>
            <a:ext cx="6864352" cy="6111875"/>
          </a:xfrm>
          <a:prstGeom prst="rect">
            <a:avLst/>
          </a:prstGeom>
          <a:noFill/>
          <a:ln>
            <a:noFill/>
          </a:ln>
        </p:spPr>
      </p:pic>
      <p:sp>
        <p:nvSpPr>
          <p:cNvPr id="670" name="Google Shape;670;p39"/>
          <p:cNvSpPr txBox="1"/>
          <p:nvPr/>
        </p:nvSpPr>
        <p:spPr>
          <a:xfrm>
            <a:off x="2704135" y="5015339"/>
            <a:ext cx="4481847" cy="101197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Driggs twins and friend. Their grandmother,</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Helen Driggs, was a Redeemer member. </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Children participated through VBS</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5"/>
          <p:cNvSpPr txBox="1"/>
          <p:nvPr>
            <p:ph idx="1" type="subTitle"/>
          </p:nvPr>
        </p:nvSpPr>
        <p:spPr>
          <a:xfrm rot="-5400000">
            <a:off x="-5141114" y="3011300"/>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888888"/>
              </a:buClr>
              <a:buSzPts val="3200"/>
              <a:buNone/>
            </a:pPr>
            <a:r>
              <a:t/>
            </a:r>
            <a:endParaRPr b="1">
              <a:solidFill>
                <a:schemeClr val="dk1"/>
              </a:solidFill>
            </a:endParaRPr>
          </a:p>
        </p:txBody>
      </p:sp>
      <p:pic>
        <p:nvPicPr>
          <p:cNvPr descr="SS.jpg" id="676" name="Google Shape;676;p35"/>
          <p:cNvPicPr preferRelativeResize="0"/>
          <p:nvPr/>
        </p:nvPicPr>
        <p:blipFill rotWithShape="1">
          <a:blip r:embed="rId3">
            <a:alphaModFix/>
          </a:blip>
          <a:srcRect b="0" l="0" r="0" t="0"/>
          <a:stretch/>
        </p:blipFill>
        <p:spPr>
          <a:xfrm>
            <a:off x="0" y="571603"/>
            <a:ext cx="9144000" cy="5651397"/>
          </a:xfrm>
          <a:prstGeom prst="rect">
            <a:avLst/>
          </a:prstGeom>
          <a:noFill/>
          <a:ln>
            <a:noFill/>
          </a:ln>
        </p:spPr>
      </p:pic>
      <p:sp>
        <p:nvSpPr>
          <p:cNvPr id="677" name="Google Shape;677;p35"/>
          <p:cNvSpPr txBox="1"/>
          <p:nvPr/>
        </p:nvSpPr>
        <p:spPr>
          <a:xfrm>
            <a:off x="3125605" y="5333240"/>
            <a:ext cx="2892790" cy="62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Rhonda Payne and her class</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Danita.jpg" id="682" name="Google Shape;682;p38"/>
          <p:cNvPicPr preferRelativeResize="0"/>
          <p:nvPr/>
        </p:nvPicPr>
        <p:blipFill rotWithShape="1">
          <a:blip r:embed="rId3">
            <a:alphaModFix/>
          </a:blip>
          <a:srcRect b="0" l="0" r="0" t="0"/>
          <a:stretch/>
        </p:blipFill>
        <p:spPr>
          <a:xfrm rot="10800000">
            <a:off x="0" y="482243"/>
            <a:ext cx="9144000" cy="5822022"/>
          </a:xfrm>
          <a:prstGeom prst="rect">
            <a:avLst/>
          </a:prstGeom>
          <a:noFill/>
          <a:ln>
            <a:noFill/>
          </a:ln>
        </p:spPr>
      </p:pic>
      <p:sp>
        <p:nvSpPr>
          <p:cNvPr id="683" name="Google Shape;683;p38"/>
          <p:cNvSpPr txBox="1"/>
          <p:nvPr/>
        </p:nvSpPr>
        <p:spPr>
          <a:xfrm>
            <a:off x="3535251" y="5387854"/>
            <a:ext cx="2073498" cy="51067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Danita and Ivy Flint</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Solveig and Peter.jpg" id="688" name="Google Shape;688;p42"/>
          <p:cNvPicPr preferRelativeResize="0"/>
          <p:nvPr/>
        </p:nvPicPr>
        <p:blipFill rotWithShape="1">
          <a:blip r:embed="rId3">
            <a:alphaModFix/>
          </a:blip>
          <a:srcRect b="0" l="0" r="0" t="0"/>
          <a:stretch/>
        </p:blipFill>
        <p:spPr>
          <a:xfrm>
            <a:off x="1000125" y="0"/>
            <a:ext cx="7233047" cy="6858000"/>
          </a:xfrm>
          <a:prstGeom prst="rect">
            <a:avLst/>
          </a:prstGeom>
          <a:noFill/>
          <a:ln>
            <a:noFill/>
          </a:ln>
        </p:spPr>
      </p:pic>
      <p:sp>
        <p:nvSpPr>
          <p:cNvPr id="689" name="Google Shape;689;p42"/>
          <p:cNvSpPr txBox="1"/>
          <p:nvPr/>
        </p:nvSpPr>
        <p:spPr>
          <a:xfrm>
            <a:off x="1881606" y="5724646"/>
            <a:ext cx="5470083" cy="59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1800" u="none" cap="none" strike="noStrike">
                <a:solidFill>
                  <a:srgbClr val="FFFFFF"/>
                </a:solidFill>
                <a:latin typeface="Calibri"/>
                <a:ea typeface="Calibri"/>
                <a:cs typeface="Calibri"/>
                <a:sym typeface="Calibri"/>
              </a:rPr>
              <a:t>1995 </a:t>
            </a:r>
            <a:br>
              <a:rPr b="1" i="0" lang="en-US" sz="1800" u="none" cap="none" strike="noStrike">
                <a:solidFill>
                  <a:srgbClr val="FFFFFF"/>
                </a:solidFill>
                <a:latin typeface="Calibri"/>
                <a:ea typeface="Calibri"/>
                <a:cs typeface="Calibri"/>
                <a:sym typeface="Calibri"/>
              </a:rPr>
            </a:br>
            <a:r>
              <a:rPr b="1" i="0" lang="en-US" sz="1800" u="none" cap="none" strike="noStrike">
                <a:solidFill>
                  <a:srgbClr val="FFFFFF"/>
                </a:solidFill>
                <a:latin typeface="Calibri"/>
                <a:ea typeface="Calibri"/>
                <a:cs typeface="Calibri"/>
                <a:sym typeface="Calibri"/>
              </a:rPr>
              <a:t>Intern, Solveig Nielsen-Goodin and  and spouse, Peter</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Confirmation.jpg" id="694" name="Google Shape;694;p37"/>
          <p:cNvPicPr preferRelativeResize="0"/>
          <p:nvPr/>
        </p:nvPicPr>
        <p:blipFill rotWithShape="1">
          <a:blip r:embed="rId3">
            <a:alphaModFix/>
          </a:blip>
          <a:srcRect b="0" l="0" r="0" t="0"/>
          <a:stretch/>
        </p:blipFill>
        <p:spPr>
          <a:xfrm rot="10800000">
            <a:off x="-1" y="356315"/>
            <a:ext cx="9144001" cy="6244390"/>
          </a:xfrm>
          <a:prstGeom prst="rect">
            <a:avLst/>
          </a:prstGeom>
          <a:noFill/>
          <a:ln>
            <a:noFill/>
          </a:ln>
        </p:spPr>
      </p:pic>
      <p:sp>
        <p:nvSpPr>
          <p:cNvPr id="695" name="Google Shape;695;p37"/>
          <p:cNvSpPr txBox="1"/>
          <p:nvPr/>
        </p:nvSpPr>
        <p:spPr>
          <a:xfrm>
            <a:off x="225379" y="5453838"/>
            <a:ext cx="8693239" cy="103711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1995 Confirmation Class</a:t>
            </a:r>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Front: Danita Flint, Devon Peters, Shawnta Barber</a:t>
            </a:r>
            <a:br>
              <a:rPr b="1" i="0" lang="en-US" sz="1800" u="none" cap="none" strike="noStrike">
                <a:solidFill>
                  <a:srgbClr val="000000"/>
                </a:solidFill>
                <a:latin typeface="Calibri"/>
                <a:ea typeface="Calibri"/>
                <a:cs typeface="Calibri"/>
                <a:sym typeface="Calibri"/>
              </a:rPr>
            </a:br>
            <a:r>
              <a:rPr b="1" i="0" lang="en-US" sz="1800" u="none" cap="none" strike="noStrike">
                <a:solidFill>
                  <a:srgbClr val="000000"/>
                </a:solidFill>
                <a:latin typeface="Calibri"/>
                <a:ea typeface="Calibri"/>
                <a:cs typeface="Calibri"/>
                <a:sym typeface="Calibri"/>
              </a:rPr>
              <a:t>Back: Solveig Nielsen-Goodin, intern, RaShawn Barber-Hayes, Devon Peters, Pastor Moe</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descr="Ben, Damaris.JPG" id="700" name="Google Shape;700;p21"/>
          <p:cNvPicPr preferRelativeResize="0"/>
          <p:nvPr/>
        </p:nvPicPr>
        <p:blipFill rotWithShape="1">
          <a:blip r:embed="rId3">
            <a:alphaModFix/>
          </a:blip>
          <a:srcRect b="0" l="0" r="0" t="0"/>
          <a:stretch/>
        </p:blipFill>
        <p:spPr>
          <a:xfrm>
            <a:off x="1244600" y="0"/>
            <a:ext cx="6654227" cy="6858000"/>
          </a:xfrm>
          <a:prstGeom prst="rect">
            <a:avLst/>
          </a:prstGeom>
          <a:noFill/>
          <a:ln>
            <a:noFill/>
          </a:ln>
        </p:spPr>
      </p:pic>
      <p:sp>
        <p:nvSpPr>
          <p:cNvPr id="701" name="Google Shape;701;p21"/>
          <p:cNvSpPr txBox="1"/>
          <p:nvPr/>
        </p:nvSpPr>
        <p:spPr>
          <a:xfrm>
            <a:off x="2264704" y="6091982"/>
            <a:ext cx="4614017" cy="45343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Ben Webb and daughter, Damaris Webb</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Kelly.jpg" id="706" name="Google Shape;706;p32"/>
          <p:cNvPicPr preferRelativeResize="0"/>
          <p:nvPr/>
        </p:nvPicPr>
        <p:blipFill rotWithShape="1">
          <a:blip r:embed="rId3">
            <a:alphaModFix/>
          </a:blip>
          <a:srcRect b="0" l="0" r="0" t="0"/>
          <a:stretch/>
        </p:blipFill>
        <p:spPr>
          <a:xfrm rot="10800000">
            <a:off x="0" y="190858"/>
            <a:ext cx="9144000" cy="6515100"/>
          </a:xfrm>
          <a:prstGeom prst="rect">
            <a:avLst/>
          </a:prstGeom>
          <a:noFill/>
          <a:ln>
            <a:noFill/>
          </a:ln>
        </p:spPr>
      </p:pic>
      <p:sp>
        <p:nvSpPr>
          <p:cNvPr id="707" name="Google Shape;707;p32"/>
          <p:cNvSpPr txBox="1"/>
          <p:nvPr/>
        </p:nvSpPr>
        <p:spPr>
          <a:xfrm>
            <a:off x="2859110" y="5914756"/>
            <a:ext cx="3425780" cy="4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Rev. Kelly Chatman &amp; Joan Miller</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41"/>
          <p:cNvSpPr txBox="1"/>
          <p:nvPr>
            <p:ph idx="1" type="subTitle"/>
          </p:nvPr>
        </p:nvSpPr>
        <p:spPr>
          <a:xfrm rot="-5400000">
            <a:off x="-4065400" y="2868425"/>
            <a:ext cx="6400800" cy="115925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chemeClr val="dk1"/>
                </a:solidFill>
              </a:rPr>
              <a:t>Martha Kirby &amp; Carolyn Barnett (pianist)</a:t>
            </a:r>
            <a:endParaRPr b="1">
              <a:solidFill>
                <a:schemeClr val="dk1"/>
              </a:solidFill>
            </a:endParaRPr>
          </a:p>
        </p:txBody>
      </p:sp>
      <p:pic>
        <p:nvPicPr>
          <p:cNvPr descr="Butler.jpg" id="713" name="Google Shape;713;p41"/>
          <p:cNvPicPr preferRelativeResize="0"/>
          <p:nvPr/>
        </p:nvPicPr>
        <p:blipFill rotWithShape="1">
          <a:blip r:embed="rId3">
            <a:alphaModFix/>
          </a:blip>
          <a:srcRect b="0" l="0" r="0" t="0"/>
          <a:stretch/>
        </p:blipFill>
        <p:spPr>
          <a:xfrm rot="10800000">
            <a:off x="139700" y="0"/>
            <a:ext cx="8864021" cy="6858000"/>
          </a:xfrm>
          <a:prstGeom prst="rect">
            <a:avLst/>
          </a:prstGeom>
          <a:noFill/>
          <a:ln>
            <a:noFill/>
          </a:ln>
        </p:spPr>
      </p:pic>
      <p:sp>
        <p:nvSpPr>
          <p:cNvPr id="714" name="Google Shape;714;p41"/>
          <p:cNvSpPr txBox="1"/>
          <p:nvPr/>
        </p:nvSpPr>
        <p:spPr>
          <a:xfrm>
            <a:off x="2942532" y="5927635"/>
            <a:ext cx="3258356" cy="4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Martha Kirby &amp; Carolyn Barnett</a:t>
            </a:r>
            <a:endParaRPr b="1" i="0" sz="18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2016-04-10T00:58:03Z</dcterms:created>
  <dc:creator>Salt &amp; Light</dc:creator>
</cp:coreProperties>
</file>