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9" r:id="rId54"/>
    <p:sldId id="310" r:id="rId5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1" roundtripDataSignature="AMtx7miUWE7g8C6BslB/3JeAvY+lPvb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1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b063f9e8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7cb063f9e8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cb063f9e8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7cb063f9e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cb063f9e8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7cb063f9e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cb063f9e8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7cb063f9e8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cb063f9e8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7cb063f9e8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cb063f9e8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7cb063f9e8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1920’s - 1940’s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89" name="Google Shape;89;p1"/>
          <p:cNvSpPr txBox="1"/>
          <p:nvPr/>
        </p:nvSpPr>
        <p:spPr>
          <a:xfrm>
            <a:off x="169333" y="3906576"/>
            <a:ext cx="8974667" cy="21236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2200" b="1">
              <a:solidFill>
                <a:schemeClr val="dk1"/>
              </a:solidFill>
              <a:latin typeface="Calibri"/>
              <a:ea typeface="Calibri"/>
              <a:cs typeface="Calibri"/>
              <a:sym typeface="Calibri"/>
            </a:endParaRPr>
          </a:p>
          <a:p>
            <a:pPr marL="0" marR="0" lvl="0" indent="0" algn="l" rtl="0">
              <a:spcBef>
                <a:spcPts val="0"/>
              </a:spcBef>
              <a:spcAft>
                <a:spcPts val="0"/>
              </a:spcAft>
              <a:buNone/>
            </a:pP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i="0" u="none" strike="noStrike" cap="none">
                <a:solidFill>
                  <a:schemeClr val="dk1"/>
                </a:solidFill>
                <a:latin typeface="Calibri"/>
                <a:ea typeface="Calibri"/>
                <a:cs typeface="Calibri"/>
                <a:sym typeface="Calibri"/>
              </a:rPr>
              <a:t>15</a:t>
            </a:r>
            <a:r>
              <a:rPr lang="en-US" sz="2200" b="1" i="0" u="none" strike="noStrike" cap="none" baseline="30000">
                <a:solidFill>
                  <a:schemeClr val="dk1"/>
                </a:solidFill>
                <a:latin typeface="Calibri"/>
                <a:ea typeface="Calibri"/>
                <a:cs typeface="Calibri"/>
                <a:sym typeface="Calibri"/>
              </a:rPr>
              <a:t>th</a:t>
            </a:r>
            <a:r>
              <a:rPr lang="en-US" sz="2200" b="1" i="0" u="none" strike="noStrike" cap="none">
                <a:solidFill>
                  <a:schemeClr val="dk1"/>
                </a:solidFill>
                <a:latin typeface="Calibri"/>
                <a:ea typeface="Calibri"/>
                <a:cs typeface="Calibri"/>
                <a:sym typeface="Calibri"/>
              </a:rPr>
              <a:t> &amp; Wygant</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March 17, 1920: The Evangelical Lutheran Church of the Redeemer incorporated</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Property purchased for $2,800 by a member on condition congregation support him on the project.</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June 7, 1942: Mortgage-burning ceremony </a:t>
            </a:r>
            <a:endParaRPr/>
          </a:p>
        </p:txBody>
      </p:sp>
      <p:pic>
        <p:nvPicPr>
          <p:cNvPr id="90" name="Google Shape;90;p1" descr="15th Wygant.jpg"/>
          <p:cNvPicPr preferRelativeResize="0"/>
          <p:nvPr/>
        </p:nvPicPr>
        <p:blipFill rotWithShape="1">
          <a:blip r:embed="rId3">
            <a:alphaModFix/>
          </a:blip>
          <a:srcRect/>
          <a:stretch/>
        </p:blipFill>
        <p:spPr>
          <a:xfrm>
            <a:off x="1917700" y="247649"/>
            <a:ext cx="5295900" cy="35471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p:nvPr/>
        </p:nvSpPr>
        <p:spPr>
          <a:xfrm>
            <a:off x="169332" y="347131"/>
            <a:ext cx="8974667" cy="5447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Community: 1970’s</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Redeemer sponsored and help families resettling in America. </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1977 one person from Vietnam...Van Tron. He worked and purchased several service stations in the area. Later he became a LCMS pastor and started ministries in Vietnam.</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June 4 1979, with sponsorship of 10 churches and groups, Redeemer becomes the location of Alberta Park Loaves and Fishes</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Women of Redeemer continue to raise funds and do projects for church and community programs.</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3"/>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1970’s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2"/>
        <p:cNvGrpSpPr/>
        <p:nvPr/>
      </p:nvGrpSpPr>
      <p:grpSpPr>
        <a:xfrm>
          <a:off x="0" y="0"/>
          <a:ext cx="0" cy="0"/>
          <a:chOff x="0" y="0"/>
          <a:chExt cx="0" cy="0"/>
        </a:xfrm>
      </p:grpSpPr>
      <p:sp>
        <p:nvSpPr>
          <p:cNvPr id="153" name="Google Shape;153;p10"/>
          <p:cNvSpPr txBox="1">
            <a:spLocks noGrp="1"/>
          </p:cNvSpPr>
          <p:nvPr>
            <p:ph type="subTitle" idx="1"/>
          </p:nvPr>
        </p:nvSpPr>
        <p:spPr>
          <a:xfrm rot="-5400000">
            <a:off x="-5141114" y="3011300"/>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154" name="Google Shape;154;p10" descr="Play.JPG"/>
          <p:cNvPicPr preferRelativeResize="0"/>
          <p:nvPr/>
        </p:nvPicPr>
        <p:blipFill rotWithShape="1">
          <a:blip r:embed="rId3">
            <a:alphaModFix/>
          </a:blip>
          <a:srcRect/>
          <a:stretch/>
        </p:blipFill>
        <p:spPr>
          <a:xfrm>
            <a:off x="920750" y="0"/>
            <a:ext cx="7332549" cy="6858000"/>
          </a:xfrm>
          <a:prstGeom prst="rect">
            <a:avLst/>
          </a:prstGeom>
          <a:noFill/>
          <a:ln>
            <a:noFill/>
          </a:ln>
        </p:spPr>
      </p:pic>
      <p:sp>
        <p:nvSpPr>
          <p:cNvPr id="155" name="Google Shape;155;p10"/>
          <p:cNvSpPr txBox="1"/>
          <p:nvPr/>
        </p:nvSpPr>
        <p:spPr>
          <a:xfrm>
            <a:off x="1288700" y="5820150"/>
            <a:ext cx="5113800" cy="7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WOMEN OF REDEEMER SKIT 1970</a:t>
            </a:r>
            <a:endParaRPr>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59"/>
        <p:cNvGrpSpPr/>
        <p:nvPr/>
      </p:nvGrpSpPr>
      <p:grpSpPr>
        <a:xfrm>
          <a:off x="0" y="0"/>
          <a:ext cx="0" cy="0"/>
          <a:chOff x="0" y="0"/>
          <a:chExt cx="0" cy="0"/>
        </a:xfrm>
      </p:grpSpPr>
      <p:pic>
        <p:nvPicPr>
          <p:cNvPr id="160" name="Google Shape;160;p11" descr="Boys.JPG"/>
          <p:cNvPicPr preferRelativeResize="0"/>
          <p:nvPr/>
        </p:nvPicPr>
        <p:blipFill rotWithShape="1">
          <a:blip r:embed="rId3">
            <a:alphaModFix/>
          </a:blip>
          <a:srcRect/>
          <a:stretch/>
        </p:blipFill>
        <p:spPr>
          <a:xfrm>
            <a:off x="558800" y="0"/>
            <a:ext cx="8008056" cy="6858000"/>
          </a:xfrm>
          <a:prstGeom prst="rect">
            <a:avLst/>
          </a:prstGeom>
          <a:noFill/>
          <a:ln>
            <a:noFill/>
          </a:ln>
        </p:spPr>
      </p:pic>
      <p:sp>
        <p:nvSpPr>
          <p:cNvPr id="161" name="Google Shape;161;p11"/>
          <p:cNvSpPr txBox="1"/>
          <p:nvPr/>
        </p:nvSpPr>
        <p:spPr>
          <a:xfrm>
            <a:off x="996700" y="5692950"/>
            <a:ext cx="3466200" cy="7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CAMP LUTHERWOOD: 1980’S </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US">
                <a:solidFill>
                  <a:srgbClr val="FFFFFF"/>
                </a:solidFill>
                <a:latin typeface="Calibri"/>
                <a:ea typeface="Calibri"/>
                <a:cs typeface="Calibri"/>
                <a:sym typeface="Calibri"/>
              </a:rPr>
              <a:t>SISAVATH WAS REDEEMER MEMBER. FROM LAOS</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1980</a:t>
            </a:r>
            <a:endParaRPr b="1">
              <a:solidFill>
                <a:schemeClr val="dk1"/>
              </a:solidFill>
            </a:endParaRPr>
          </a:p>
        </p:txBody>
      </p:sp>
      <p:pic>
        <p:nvPicPr>
          <p:cNvPr id="167" name="Google Shape;167;p14" descr="1980.jpg.png"/>
          <p:cNvPicPr preferRelativeResize="0"/>
          <p:nvPr/>
        </p:nvPicPr>
        <p:blipFill rotWithShape="1">
          <a:blip r:embed="rId3">
            <a:alphaModFix/>
          </a:blip>
          <a:srcRect/>
          <a:stretch/>
        </p:blipFill>
        <p:spPr>
          <a:xfrm>
            <a:off x="1369129" y="0"/>
            <a:ext cx="6480000" cy="6858000"/>
          </a:xfrm>
          <a:prstGeom prst="rect">
            <a:avLst/>
          </a:prstGeom>
          <a:noFill/>
          <a:ln>
            <a:noFill/>
          </a:ln>
        </p:spPr>
      </p:pic>
      <p:pic>
        <p:nvPicPr>
          <p:cNvPr id="168" name="Google Shape;168;p14"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
        <p:nvSpPr>
          <p:cNvPr id="169" name="Google Shape;169;p14"/>
          <p:cNvSpPr txBox="1"/>
          <p:nvPr/>
        </p:nvSpPr>
        <p:spPr>
          <a:xfrm>
            <a:off x="5755550" y="3121000"/>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3"/>
        <p:cNvGrpSpPr/>
        <p:nvPr/>
      </p:nvGrpSpPr>
      <p:grpSpPr>
        <a:xfrm>
          <a:off x="0" y="0"/>
          <a:ext cx="0" cy="0"/>
          <a:chOff x="0" y="0"/>
          <a:chExt cx="0" cy="0"/>
        </a:xfrm>
      </p:grpSpPr>
      <p:pic>
        <p:nvPicPr>
          <p:cNvPr id="174" name="Google Shape;174;g7cb063f9e8_0_24" descr="1980.jpg.png"/>
          <p:cNvPicPr preferRelativeResize="0"/>
          <p:nvPr/>
        </p:nvPicPr>
        <p:blipFill rotWithShape="1">
          <a:blip r:embed="rId3">
            <a:alphaModFix/>
          </a:blip>
          <a:srcRect/>
          <a:stretch/>
        </p:blipFill>
        <p:spPr>
          <a:xfrm>
            <a:off x="-4913" y="3429000"/>
            <a:ext cx="3231075" cy="3419548"/>
          </a:xfrm>
          <a:prstGeom prst="rect">
            <a:avLst/>
          </a:prstGeom>
          <a:noFill/>
          <a:ln>
            <a:noFill/>
          </a:ln>
        </p:spPr>
      </p:pic>
      <p:pic>
        <p:nvPicPr>
          <p:cNvPr id="175" name="Google Shape;175;g7cb063f9e8_0_24" descr="1970.jpg.png"/>
          <p:cNvPicPr preferRelativeResize="0"/>
          <p:nvPr/>
        </p:nvPicPr>
        <p:blipFill rotWithShape="1">
          <a:blip r:embed="rId4">
            <a:alphaModFix/>
          </a:blip>
          <a:srcRect/>
          <a:stretch/>
        </p:blipFill>
        <p:spPr>
          <a:xfrm>
            <a:off x="0" y="-65950"/>
            <a:ext cx="3221253" cy="3419549"/>
          </a:xfrm>
          <a:prstGeom prst="rect">
            <a:avLst/>
          </a:prstGeom>
          <a:noFill/>
          <a:ln>
            <a:noFill/>
          </a:ln>
        </p:spPr>
      </p:pic>
      <p:sp>
        <p:nvSpPr>
          <p:cNvPr id="176" name="Google Shape;176;g7cb063f9e8_0_24"/>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177" name="Google Shape;177;g7cb063f9e8_0_24"/>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178" name="Google Shape;178;g7cb063f9e8_0_24" descr="Key.jpg .png"/>
          <p:cNvPicPr preferRelativeResize="0"/>
          <p:nvPr/>
        </p:nvPicPr>
        <p:blipFill rotWithShape="1">
          <a:blip r:embed="rId5">
            <a:alphaModFix/>
          </a:blip>
          <a:srcRect/>
          <a:stretch/>
        </p:blipFill>
        <p:spPr>
          <a:xfrm>
            <a:off x="3939513" y="4348111"/>
            <a:ext cx="3221250" cy="2500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169333" y="755648"/>
            <a:ext cx="897466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latin typeface="Calibri"/>
                <a:ea typeface="Calibri"/>
                <a:cs typeface="Calibri"/>
                <a:sym typeface="Calibri"/>
              </a:rPr>
              <a:t>Houses</a:t>
            </a:r>
            <a:endParaRPr sz="2200" b="1">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1982 former pastor Werner Jessen and wife Ruth deeded additional property south of church thus expanding parking area and providing two garage bays for storage of equipment.</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Land</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1986 a member family donated parcel of land in Clark County, WA. Property sold. Part of a stewardship campaign. Undesignated funds to support the general mission of the congregation.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1980’s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1980’s</a:t>
            </a:r>
            <a:endParaRPr b="1">
              <a:solidFill>
                <a:schemeClr val="dk1"/>
              </a:solidFill>
            </a:endParaRPr>
          </a:p>
        </p:txBody>
      </p:sp>
      <p:sp>
        <p:nvSpPr>
          <p:cNvPr id="191" name="Google Shape;191;p30"/>
          <p:cNvSpPr txBox="1"/>
          <p:nvPr/>
        </p:nvSpPr>
        <p:spPr>
          <a:xfrm>
            <a:off x="97375" y="19050"/>
            <a:ext cx="8974800" cy="673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000" b="1">
                <a:solidFill>
                  <a:schemeClr val="dk1"/>
                </a:solidFill>
                <a:latin typeface="Calibri"/>
                <a:ea typeface="Calibri"/>
                <a:cs typeface="Calibri"/>
                <a:sym typeface="Calibri"/>
              </a:rPr>
              <a:t>C</a:t>
            </a:r>
            <a:r>
              <a:rPr lang="en-US" sz="2200" b="1">
                <a:solidFill>
                  <a:schemeClr val="dk1"/>
                </a:solidFill>
                <a:latin typeface="Calibri"/>
                <a:ea typeface="Calibri"/>
                <a:cs typeface="Calibri"/>
                <a:sym typeface="Calibri"/>
              </a:rPr>
              <a:t>ommunity: 1980’s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Jan 13, 1981 Rev. Terry Moe was called to pastor Redeemer Lutheran Church</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sponsored and help families resettling in America during the 1980’s.</a:t>
            </a:r>
            <a:endParaRPr sz="2200">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Two families from Ethiopia,</a:t>
            </a:r>
            <a:endParaRPr sz="2200">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Two families from Eritrea</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Two  families from Laos</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One Polish family</a:t>
            </a:r>
            <a:endParaRPr sz="2200">
              <a:latin typeface="Calibri"/>
              <a:ea typeface="Calibri"/>
              <a:cs typeface="Calibri"/>
              <a:sym typeface="Calibri"/>
            </a:endParaRPr>
          </a:p>
          <a:p>
            <a:pPr marL="0" lvl="0" indent="0" algn="l" rtl="0">
              <a:spcBef>
                <a:spcPts val="0"/>
              </a:spcBef>
              <a:spcAft>
                <a:spcPts val="0"/>
              </a:spcAft>
              <a:buNone/>
            </a:pPr>
            <a:r>
              <a:rPr lang="en-US" sz="2200">
                <a:solidFill>
                  <a:schemeClr val="dk1"/>
                </a:solidFill>
                <a:latin typeface="Calibri"/>
                <a:ea typeface="Calibri"/>
                <a:cs typeface="Calibri"/>
                <a:sym typeface="Calibri"/>
              </a:rPr>
              <a:t>Tigrinya language school classes held in building on Saturday mornings. Tigrinya ia the majority language spoken in Eritrea. The Eritrean community still had meetings in this building from that relationship until mid 2000’s.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Women of Redeemer continue to raise funds and do projects for church and community programs.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is the location of Alberta Park Loaves and Fishes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1980: Vacation Bible School begins for neighborhood kids.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Late 80’s: Congregation is involved in community organizing with Portland Organizing Project.</a:t>
            </a:r>
            <a:endParaRPr sz="22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95"/>
        <p:cNvGrpSpPr/>
        <p:nvPr/>
      </p:nvGrpSpPr>
      <p:grpSpPr>
        <a:xfrm>
          <a:off x="0" y="0"/>
          <a:ext cx="0" cy="0"/>
          <a:chOff x="0" y="0"/>
          <a:chExt cx="0" cy="0"/>
        </a:xfrm>
      </p:grpSpPr>
      <p:sp>
        <p:nvSpPr>
          <p:cNvPr id="196" name="Google Shape;196;p17"/>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Pastor Terry Moe</a:t>
            </a:r>
            <a:endParaRPr b="1">
              <a:solidFill>
                <a:schemeClr val="dk1"/>
              </a:solidFill>
            </a:endParaRPr>
          </a:p>
        </p:txBody>
      </p:sp>
      <p:pic>
        <p:nvPicPr>
          <p:cNvPr id="197" name="Google Shape;197;p17" descr="Terry baby.jpg"/>
          <p:cNvPicPr preferRelativeResize="0"/>
          <p:nvPr/>
        </p:nvPicPr>
        <p:blipFill rotWithShape="1">
          <a:blip r:embed="rId3">
            <a:alphaModFix/>
          </a:blip>
          <a:srcRect r="2345"/>
          <a:stretch/>
        </p:blipFill>
        <p:spPr>
          <a:xfrm rot="10800000">
            <a:off x="1121832" y="0"/>
            <a:ext cx="7049614" cy="6858000"/>
          </a:xfrm>
          <a:prstGeom prst="rect">
            <a:avLst/>
          </a:prstGeom>
          <a:noFill/>
          <a:ln>
            <a:noFill/>
          </a:ln>
        </p:spPr>
      </p:pic>
      <p:sp>
        <p:nvSpPr>
          <p:cNvPr id="198" name="Google Shape;198;p17"/>
          <p:cNvSpPr txBox="1"/>
          <p:nvPr/>
        </p:nvSpPr>
        <p:spPr>
          <a:xfrm>
            <a:off x="321925" y="5840425"/>
            <a:ext cx="3508500" cy="7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19 Baptism in the late 80’s</a:t>
            </a:r>
            <a:endParaRPr>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202"/>
        <p:cNvGrpSpPr/>
        <p:nvPr/>
      </p:nvGrpSpPr>
      <p:grpSpPr>
        <a:xfrm>
          <a:off x="0" y="0"/>
          <a:ext cx="0" cy="0"/>
          <a:chOff x="0" y="0"/>
          <a:chExt cx="0" cy="0"/>
        </a:xfrm>
      </p:grpSpPr>
      <p:pic>
        <p:nvPicPr>
          <p:cNvPr id="203" name="Google Shape;203;p19" descr="Madeline.JPG"/>
          <p:cNvPicPr preferRelativeResize="0"/>
          <p:nvPr/>
        </p:nvPicPr>
        <p:blipFill rotWithShape="1">
          <a:blip r:embed="rId3">
            <a:alphaModFix/>
          </a:blip>
          <a:srcRect/>
          <a:stretch/>
        </p:blipFill>
        <p:spPr>
          <a:xfrm>
            <a:off x="0" y="0"/>
            <a:ext cx="9144000" cy="6854956"/>
          </a:xfrm>
          <a:prstGeom prst="rect">
            <a:avLst/>
          </a:prstGeom>
          <a:noFill/>
          <a:ln>
            <a:noFill/>
          </a:ln>
        </p:spPr>
      </p:pic>
      <p:sp>
        <p:nvSpPr>
          <p:cNvPr id="204" name="Google Shape;204;p19"/>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Madeline Jewett</a:t>
            </a:r>
            <a:endParaRPr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208"/>
        <p:cNvGrpSpPr/>
        <p:nvPr/>
      </p:nvGrpSpPr>
      <p:grpSpPr>
        <a:xfrm>
          <a:off x="0" y="0"/>
          <a:ext cx="0" cy="0"/>
          <a:chOff x="0" y="0"/>
          <a:chExt cx="0" cy="0"/>
        </a:xfrm>
      </p:grpSpPr>
      <p:pic>
        <p:nvPicPr>
          <p:cNvPr id="209" name="Google Shape;209;p20" descr="Nave.JPG"/>
          <p:cNvPicPr preferRelativeResize="0"/>
          <p:nvPr/>
        </p:nvPicPr>
        <p:blipFill rotWithShape="1">
          <a:blip r:embed="rId3">
            <a:alphaModFix/>
          </a:blip>
          <a:srcRect/>
          <a:stretch/>
        </p:blipFill>
        <p:spPr>
          <a:xfrm>
            <a:off x="0" y="228600"/>
            <a:ext cx="9143999" cy="6791326"/>
          </a:xfrm>
          <a:prstGeom prst="rect">
            <a:avLst/>
          </a:prstGeom>
          <a:noFill/>
          <a:ln>
            <a:noFill/>
          </a:ln>
        </p:spPr>
      </p:pic>
      <p:sp>
        <p:nvSpPr>
          <p:cNvPr id="210" name="Google Shape;210;p20"/>
          <p:cNvSpPr txBox="1"/>
          <p:nvPr/>
        </p:nvSpPr>
        <p:spPr>
          <a:xfrm>
            <a:off x="498525" y="6085150"/>
            <a:ext cx="59568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Pastor Moe, Laura Barber, Trish, Unknown, Joan Miller. Joan and Leo Miller were “solid rocks” in the congregation. Joan and Leo eventually moved to Eugene to be with family.</a:t>
            </a:r>
            <a:endParaRPr>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1940’s - 1950’s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96" name="Google Shape;96;p2"/>
          <p:cNvSpPr txBox="1"/>
          <p:nvPr/>
        </p:nvSpPr>
        <p:spPr>
          <a:xfrm>
            <a:off x="169333" y="4699000"/>
            <a:ext cx="897466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20</a:t>
            </a:r>
            <a:r>
              <a:rPr lang="en-US" sz="2000" b="1" baseline="30000">
                <a:solidFill>
                  <a:schemeClr val="dk1"/>
                </a:solidFill>
                <a:latin typeface="Calibri"/>
                <a:ea typeface="Calibri"/>
                <a:cs typeface="Calibri"/>
                <a:sym typeface="Calibri"/>
              </a:rPr>
              <a:t>th</a:t>
            </a:r>
            <a:r>
              <a:rPr lang="en-US" sz="2000" b="1">
                <a:solidFill>
                  <a:schemeClr val="dk1"/>
                </a:solidFill>
                <a:latin typeface="Calibri"/>
                <a:ea typeface="Calibri"/>
                <a:cs typeface="Calibri"/>
                <a:sym typeface="Calibri"/>
              </a:rPr>
              <a:t> &amp; Killingsworth</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November 1943: Property on 20</a:t>
            </a:r>
            <a:r>
              <a:rPr lang="en-US" sz="2000" baseline="30000">
                <a:solidFill>
                  <a:schemeClr val="dk1"/>
                </a:solidFill>
                <a:latin typeface="Calibri"/>
                <a:ea typeface="Calibri"/>
                <a:cs typeface="Calibri"/>
                <a:sym typeface="Calibri"/>
              </a:rPr>
              <a:t>th</a:t>
            </a:r>
            <a:r>
              <a:rPr lang="en-US" sz="2000">
                <a:solidFill>
                  <a:schemeClr val="dk1"/>
                </a:solidFill>
                <a:latin typeface="Calibri"/>
                <a:ea typeface="Calibri"/>
                <a:cs typeface="Calibri"/>
                <a:sym typeface="Calibri"/>
              </a:rPr>
              <a:t> and Killingsworth purchased for $1000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February 24, 1952: Cornerstone  laid</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June 1, 1952: Building dedicated</a:t>
            </a:r>
            <a:endParaRPr/>
          </a:p>
        </p:txBody>
      </p:sp>
      <p:pic>
        <p:nvPicPr>
          <p:cNvPr id="97" name="Google Shape;97;p2" descr="Map.JPG"/>
          <p:cNvPicPr preferRelativeResize="0"/>
          <p:nvPr/>
        </p:nvPicPr>
        <p:blipFill rotWithShape="1">
          <a:blip r:embed="rId3">
            <a:alphaModFix/>
          </a:blip>
          <a:srcRect/>
          <a:stretch/>
        </p:blipFill>
        <p:spPr>
          <a:xfrm>
            <a:off x="1806576" y="139700"/>
            <a:ext cx="5561924" cy="4559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Ben webb and daughter, </a:t>
            </a:r>
            <a:br>
              <a:rPr lang="en-US" b="1">
                <a:solidFill>
                  <a:schemeClr val="dk1"/>
                </a:solidFill>
              </a:rPr>
            </a:br>
            <a:r>
              <a:rPr lang="en-US" b="1">
                <a:solidFill>
                  <a:schemeClr val="dk1"/>
                </a:solidFill>
              </a:rPr>
              <a:t>Damaris Webb</a:t>
            </a:r>
            <a:endParaRPr b="1">
              <a:solidFill>
                <a:schemeClr val="dk1"/>
              </a:solidFill>
            </a:endParaRPr>
          </a:p>
        </p:txBody>
      </p:sp>
      <p:pic>
        <p:nvPicPr>
          <p:cNvPr id="216" name="Google Shape;216;p21" descr="Ben, Damaris.JPG"/>
          <p:cNvPicPr preferRelativeResize="0"/>
          <p:nvPr/>
        </p:nvPicPr>
        <p:blipFill rotWithShape="1">
          <a:blip r:embed="rId3">
            <a:alphaModFix/>
          </a:blip>
          <a:srcRect/>
          <a:stretch/>
        </p:blipFill>
        <p:spPr>
          <a:xfrm>
            <a:off x="1244600" y="0"/>
            <a:ext cx="6654227"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20"/>
        <p:cNvGrpSpPr/>
        <p:nvPr/>
      </p:nvGrpSpPr>
      <p:grpSpPr>
        <a:xfrm>
          <a:off x="0" y="0"/>
          <a:ext cx="0" cy="0"/>
          <a:chOff x="0" y="0"/>
          <a:chExt cx="0" cy="0"/>
        </a:xfrm>
      </p:grpSpPr>
      <p:pic>
        <p:nvPicPr>
          <p:cNvPr id="221" name="Google Shape;221;p22" descr="Seniors.jpg"/>
          <p:cNvPicPr preferRelativeResize="0"/>
          <p:nvPr/>
        </p:nvPicPr>
        <p:blipFill rotWithShape="1">
          <a:blip r:embed="rId3">
            <a:alphaModFix/>
          </a:blip>
          <a:srcRect l="2210"/>
          <a:stretch/>
        </p:blipFill>
        <p:spPr>
          <a:xfrm>
            <a:off x="296333" y="21167"/>
            <a:ext cx="8618761" cy="6858000"/>
          </a:xfrm>
          <a:prstGeom prst="rect">
            <a:avLst/>
          </a:prstGeom>
          <a:noFill/>
          <a:ln>
            <a:noFill/>
          </a:ln>
        </p:spPr>
      </p:pic>
      <p:sp>
        <p:nvSpPr>
          <p:cNvPr id="222" name="Google Shape;222;p22"/>
          <p:cNvSpPr txBox="1"/>
          <p:nvPr/>
        </p:nvSpPr>
        <p:spPr>
          <a:xfrm>
            <a:off x="350125" y="6233550"/>
            <a:ext cx="3762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1991-92 Maurice and Mildred Hanson talking with third  intern, Kay Doyle. </a:t>
            </a:r>
            <a:endParaRPr>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26"/>
        <p:cNvGrpSpPr/>
        <p:nvPr/>
      </p:nvGrpSpPr>
      <p:grpSpPr>
        <a:xfrm>
          <a:off x="0" y="0"/>
          <a:ext cx="0" cy="0"/>
          <a:chOff x="0" y="0"/>
          <a:chExt cx="0" cy="0"/>
        </a:xfrm>
      </p:grpSpPr>
      <p:sp>
        <p:nvSpPr>
          <p:cNvPr id="227" name="Google Shape;227;p23"/>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Jim Francis and son </a:t>
            </a:r>
            <a:endParaRPr b="1">
              <a:solidFill>
                <a:schemeClr val="dk1"/>
              </a:solidFill>
            </a:endParaRPr>
          </a:p>
        </p:txBody>
      </p:sp>
      <p:pic>
        <p:nvPicPr>
          <p:cNvPr id="228" name="Google Shape;228;p23" descr="Jim.JPG"/>
          <p:cNvPicPr preferRelativeResize="0"/>
          <p:nvPr/>
        </p:nvPicPr>
        <p:blipFill rotWithShape="1">
          <a:blip r:embed="rId3">
            <a:alphaModFix/>
          </a:blip>
          <a:srcRect l="4167" r="-4166" b="8333"/>
          <a:stretch/>
        </p:blipFill>
        <p:spPr>
          <a:xfrm rot="5400000">
            <a:off x="1233744" y="1115276"/>
            <a:ext cx="7137742" cy="4907190"/>
          </a:xfrm>
          <a:prstGeom prst="rect">
            <a:avLst/>
          </a:prstGeom>
          <a:noFill/>
          <a:ln>
            <a:noFill/>
          </a:ln>
        </p:spPr>
      </p:pic>
      <p:sp>
        <p:nvSpPr>
          <p:cNvPr id="229" name="Google Shape;229;p23"/>
          <p:cNvSpPr txBox="1"/>
          <p:nvPr/>
        </p:nvSpPr>
        <p:spPr>
          <a:xfrm>
            <a:off x="152325" y="5904950"/>
            <a:ext cx="3561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Jim Francis  and son, Kevin</a:t>
            </a:r>
            <a:endParaRPr>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33"/>
        <p:cNvGrpSpPr/>
        <p:nvPr/>
      </p:nvGrpSpPr>
      <p:grpSpPr>
        <a:xfrm>
          <a:off x="0" y="0"/>
          <a:ext cx="0" cy="0"/>
          <a:chOff x="0" y="0"/>
          <a:chExt cx="0" cy="0"/>
        </a:xfrm>
      </p:grpSpPr>
      <p:sp>
        <p:nvSpPr>
          <p:cNvPr id="234" name="Google Shape;234;p24"/>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Eric Jordahl</a:t>
            </a:r>
            <a:endParaRPr b="1">
              <a:solidFill>
                <a:schemeClr val="dk1"/>
              </a:solidFill>
            </a:endParaRPr>
          </a:p>
        </p:txBody>
      </p:sp>
      <p:pic>
        <p:nvPicPr>
          <p:cNvPr id="235" name="Google Shape;235;p24" descr="Eric.jpg"/>
          <p:cNvPicPr preferRelativeResize="0"/>
          <p:nvPr/>
        </p:nvPicPr>
        <p:blipFill rotWithShape="1">
          <a:blip r:embed="rId3">
            <a:alphaModFix/>
          </a:blip>
          <a:srcRect l="18196"/>
          <a:stretch/>
        </p:blipFill>
        <p:spPr>
          <a:xfrm rot="-5400000">
            <a:off x="1069992" y="640082"/>
            <a:ext cx="6857996" cy="5577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241" name="Google Shape;241;p25" descr="Chil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2" name="Google Shape;242;p25"/>
          <p:cNvSpPr txBox="1"/>
          <p:nvPr/>
        </p:nvSpPr>
        <p:spPr>
          <a:xfrm>
            <a:off x="233525" y="6148750"/>
            <a:ext cx="30420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Ivy Flint and unnamed friend</a:t>
            </a:r>
            <a:endParaRPr>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46"/>
        <p:cNvGrpSpPr/>
        <p:nvPr/>
      </p:nvGrpSpPr>
      <p:grpSpPr>
        <a:xfrm>
          <a:off x="0" y="0"/>
          <a:ext cx="0" cy="0"/>
          <a:chOff x="0" y="0"/>
          <a:chExt cx="0" cy="0"/>
        </a:xfrm>
      </p:grpSpPr>
      <p:pic>
        <p:nvPicPr>
          <p:cNvPr id="247" name="Google Shape;247;p26" descr="baby.JPG"/>
          <p:cNvPicPr preferRelativeResize="0"/>
          <p:nvPr/>
        </p:nvPicPr>
        <p:blipFill rotWithShape="1">
          <a:blip r:embed="rId3">
            <a:alphaModFix/>
          </a:blip>
          <a:srcRect/>
          <a:stretch/>
        </p:blipFill>
        <p:spPr>
          <a:xfrm>
            <a:off x="2095500" y="0"/>
            <a:ext cx="4937995" cy="6858000"/>
          </a:xfrm>
          <a:prstGeom prst="rect">
            <a:avLst/>
          </a:prstGeom>
          <a:noFill/>
          <a:ln>
            <a:noFill/>
          </a:ln>
        </p:spPr>
      </p:pic>
      <p:sp>
        <p:nvSpPr>
          <p:cNvPr id="248" name="Google Shape;248;p26"/>
          <p:cNvSpPr txBox="1"/>
          <p:nvPr/>
        </p:nvSpPr>
        <p:spPr>
          <a:xfrm>
            <a:off x="328925" y="5947350"/>
            <a:ext cx="26604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9" name="Google Shape;249;p26"/>
          <p:cNvSpPr txBox="1"/>
          <p:nvPr/>
        </p:nvSpPr>
        <p:spPr>
          <a:xfrm>
            <a:off x="392525" y="6074550"/>
            <a:ext cx="2204700" cy="5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Sam Phelps?</a:t>
            </a:r>
            <a:endParaRPr>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53"/>
        <p:cNvGrpSpPr/>
        <p:nvPr/>
      </p:nvGrpSpPr>
      <p:grpSpPr>
        <a:xfrm>
          <a:off x="0" y="0"/>
          <a:ext cx="0" cy="0"/>
          <a:chOff x="0" y="0"/>
          <a:chExt cx="0" cy="0"/>
        </a:xfrm>
      </p:grpSpPr>
      <p:sp>
        <p:nvSpPr>
          <p:cNvPr id="254" name="Google Shape;254;p29"/>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Dory Schutte &amp; </a:t>
            </a:r>
            <a:endParaRPr b="1">
              <a:solidFill>
                <a:schemeClr val="dk1"/>
              </a:solidFill>
            </a:endParaRPr>
          </a:p>
        </p:txBody>
      </p:sp>
      <p:pic>
        <p:nvPicPr>
          <p:cNvPr id="255" name="Google Shape;255;p29" descr="Dory.jpg"/>
          <p:cNvPicPr preferRelativeResize="0"/>
          <p:nvPr/>
        </p:nvPicPr>
        <p:blipFill rotWithShape="1">
          <a:blip r:embed="rId3">
            <a:alphaModFix/>
          </a:blip>
          <a:srcRect r="2546"/>
          <a:stretch/>
        </p:blipFill>
        <p:spPr>
          <a:xfrm rot="10800000">
            <a:off x="-2" y="0"/>
            <a:ext cx="9143999" cy="6858000"/>
          </a:xfrm>
          <a:prstGeom prst="rect">
            <a:avLst/>
          </a:prstGeom>
          <a:noFill/>
          <a:ln>
            <a:noFill/>
          </a:ln>
        </p:spPr>
      </p:pic>
      <p:sp>
        <p:nvSpPr>
          <p:cNvPr id="256" name="Google Shape;256;p29"/>
          <p:cNvSpPr txBox="1"/>
          <p:nvPr/>
        </p:nvSpPr>
        <p:spPr>
          <a:xfrm>
            <a:off x="14550" y="6074550"/>
            <a:ext cx="32646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Peggy Pietka with baby Jackie and Dory S Rochat-Schutte with baby Marie?</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60"/>
        <p:cNvGrpSpPr/>
        <p:nvPr/>
      </p:nvGrpSpPr>
      <p:grpSpPr>
        <a:xfrm>
          <a:off x="0" y="0"/>
          <a:ext cx="0" cy="0"/>
          <a:chOff x="0" y="0"/>
          <a:chExt cx="0" cy="0"/>
        </a:xfrm>
      </p:grpSpPr>
      <p:sp>
        <p:nvSpPr>
          <p:cNvPr id="261" name="Google Shape;261;p27"/>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Bob Barner</a:t>
            </a:r>
            <a:endParaRPr b="1">
              <a:solidFill>
                <a:schemeClr val="dk1"/>
              </a:solidFill>
            </a:endParaRPr>
          </a:p>
        </p:txBody>
      </p:sp>
      <p:pic>
        <p:nvPicPr>
          <p:cNvPr id="262" name="Google Shape;262;p27" descr="Bob.jpg"/>
          <p:cNvPicPr preferRelativeResize="0"/>
          <p:nvPr/>
        </p:nvPicPr>
        <p:blipFill rotWithShape="1">
          <a:blip r:embed="rId3">
            <a:alphaModFix/>
          </a:blip>
          <a:srcRect/>
          <a:stretch/>
        </p:blipFill>
        <p:spPr>
          <a:xfrm rot="10800000">
            <a:off x="571500" y="0"/>
            <a:ext cx="7981974" cy="6858000"/>
          </a:xfrm>
          <a:prstGeom prst="rect">
            <a:avLst/>
          </a:prstGeom>
          <a:noFill/>
          <a:ln>
            <a:noFill/>
          </a:ln>
        </p:spPr>
      </p:pic>
      <p:sp>
        <p:nvSpPr>
          <p:cNvPr id="263" name="Google Shape;263;p27"/>
          <p:cNvSpPr txBox="1"/>
          <p:nvPr/>
        </p:nvSpPr>
        <p:spPr>
          <a:xfrm>
            <a:off x="184125" y="6116950"/>
            <a:ext cx="2692200" cy="5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Long Term member of Redeemer Lutheran.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67"/>
        <p:cNvGrpSpPr/>
        <p:nvPr/>
      </p:nvGrpSpPr>
      <p:grpSpPr>
        <a:xfrm>
          <a:off x="0" y="0"/>
          <a:ext cx="0" cy="0"/>
          <a:chOff x="0" y="0"/>
          <a:chExt cx="0" cy="0"/>
        </a:xfrm>
      </p:grpSpPr>
      <p:pic>
        <p:nvPicPr>
          <p:cNvPr id="268" name="Google Shape;268;p28" descr="Ladies.JPG"/>
          <p:cNvPicPr preferRelativeResize="0"/>
          <p:nvPr/>
        </p:nvPicPr>
        <p:blipFill rotWithShape="1">
          <a:blip r:embed="rId3">
            <a:alphaModFix/>
          </a:blip>
          <a:srcRect/>
          <a:stretch/>
        </p:blipFill>
        <p:spPr>
          <a:xfrm>
            <a:off x="0" y="682625"/>
            <a:ext cx="9144000" cy="5346336"/>
          </a:xfrm>
          <a:prstGeom prst="rect">
            <a:avLst/>
          </a:prstGeom>
          <a:noFill/>
          <a:ln>
            <a:noFill/>
          </a:ln>
        </p:spPr>
      </p:pic>
      <p:sp>
        <p:nvSpPr>
          <p:cNvPr id="269" name="Google Shape;269;p28"/>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Vivian Richardson </a:t>
            </a:r>
            <a:br>
              <a:rPr lang="en-US" b="1">
                <a:solidFill>
                  <a:schemeClr val="dk1"/>
                </a:solidFill>
              </a:rPr>
            </a:br>
            <a:r>
              <a:rPr lang="en-US" sz="1800" b="1">
                <a:solidFill>
                  <a:schemeClr val="dk1"/>
                </a:solidFill>
              </a:rPr>
              <a:t>(4th from left)</a:t>
            </a:r>
            <a:endParaRPr sz="1800" b="1">
              <a:solidFill>
                <a:schemeClr val="dk1"/>
              </a:solidFill>
            </a:endParaRPr>
          </a:p>
        </p:txBody>
      </p:sp>
      <p:sp>
        <p:nvSpPr>
          <p:cNvPr id="270" name="Google Shape;270;p28"/>
          <p:cNvSpPr txBox="1"/>
          <p:nvPr/>
        </p:nvSpPr>
        <p:spPr>
          <a:xfrm>
            <a:off x="109925" y="5098475"/>
            <a:ext cx="2681700" cy="7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 </a:t>
            </a:r>
            <a:r>
              <a:rPr lang="en-US">
                <a:solidFill>
                  <a:srgbClr val="FFFFFF"/>
                </a:solidFill>
                <a:latin typeface="Calibri"/>
                <a:ea typeface="Calibri"/>
                <a:cs typeface="Calibri"/>
                <a:sym typeface="Calibri"/>
              </a:rPr>
              <a:t>unnamed, Lydia Sloan, unnamed, Vivian Richardson, unnamed, Priscilla Morgan</a:t>
            </a:r>
            <a:endParaRPr>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1990</a:t>
            </a:r>
            <a:endParaRPr b="1">
              <a:solidFill>
                <a:schemeClr val="dk1"/>
              </a:solidFill>
            </a:endParaRPr>
          </a:p>
        </p:txBody>
      </p:sp>
      <p:pic>
        <p:nvPicPr>
          <p:cNvPr id="276" name="Google Shape;276;p31" descr="1990.jpg.png"/>
          <p:cNvPicPr preferRelativeResize="0"/>
          <p:nvPr/>
        </p:nvPicPr>
        <p:blipFill rotWithShape="1">
          <a:blip r:embed="rId3">
            <a:alphaModFix/>
          </a:blip>
          <a:srcRect/>
          <a:stretch/>
        </p:blipFill>
        <p:spPr>
          <a:xfrm>
            <a:off x="1352012" y="0"/>
            <a:ext cx="6462140" cy="6858000"/>
          </a:xfrm>
          <a:prstGeom prst="rect">
            <a:avLst/>
          </a:prstGeom>
          <a:noFill/>
          <a:ln>
            <a:noFill/>
          </a:ln>
        </p:spPr>
      </p:pic>
      <p:pic>
        <p:nvPicPr>
          <p:cNvPr id="277" name="Google Shape;277;p31"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
        <p:nvSpPr>
          <p:cNvPr id="278" name="Google Shape;278;p31"/>
          <p:cNvSpPr txBox="1"/>
          <p:nvPr/>
        </p:nvSpPr>
        <p:spPr>
          <a:xfrm>
            <a:off x="5755550" y="2926425"/>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01"/>
        <p:cNvGrpSpPr/>
        <p:nvPr/>
      </p:nvGrpSpPr>
      <p:grpSpPr>
        <a:xfrm>
          <a:off x="0" y="0"/>
          <a:ext cx="0" cy="0"/>
          <a:chOff x="0" y="0"/>
          <a:chExt cx="0" cy="0"/>
        </a:xfrm>
      </p:grpSpPr>
      <p:sp>
        <p:nvSpPr>
          <p:cNvPr id="102" name="Google Shape;102;p3"/>
          <p:cNvSpPr txBox="1">
            <a:spLocks noGrp="1"/>
          </p:cNvSpPr>
          <p:nvPr>
            <p:ph type="subTitle" idx="1"/>
          </p:nvPr>
        </p:nvSpPr>
        <p:spPr>
          <a:xfrm rot="-5400000">
            <a:off x="-2620775"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1952</a:t>
            </a:r>
            <a:endParaRPr b="1">
              <a:solidFill>
                <a:schemeClr val="dk1"/>
              </a:solidFill>
            </a:endParaRPr>
          </a:p>
        </p:txBody>
      </p:sp>
      <p:pic>
        <p:nvPicPr>
          <p:cNvPr id="103" name="Google Shape;103;p3" descr="main floor.JPG"/>
          <p:cNvPicPr preferRelativeResize="0"/>
          <p:nvPr/>
        </p:nvPicPr>
        <p:blipFill rotWithShape="1">
          <a:blip r:embed="rId3">
            <a:alphaModFix/>
          </a:blip>
          <a:srcRect/>
          <a:stretch/>
        </p:blipFill>
        <p:spPr>
          <a:xfrm>
            <a:off x="2095500" y="0"/>
            <a:ext cx="4946824"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82"/>
        <p:cNvGrpSpPr/>
        <p:nvPr/>
      </p:nvGrpSpPr>
      <p:grpSpPr>
        <a:xfrm>
          <a:off x="0" y="0"/>
          <a:ext cx="0" cy="0"/>
          <a:chOff x="0" y="0"/>
          <a:chExt cx="0" cy="0"/>
        </a:xfrm>
      </p:grpSpPr>
      <p:pic>
        <p:nvPicPr>
          <p:cNvPr id="283" name="Google Shape;283;g7cb063f9e8_0_12" descr="1990.jpg.png"/>
          <p:cNvPicPr preferRelativeResize="0"/>
          <p:nvPr/>
        </p:nvPicPr>
        <p:blipFill rotWithShape="1">
          <a:blip r:embed="rId3">
            <a:alphaModFix/>
          </a:blip>
          <a:srcRect/>
          <a:stretch/>
        </p:blipFill>
        <p:spPr>
          <a:xfrm>
            <a:off x="3934607" y="0"/>
            <a:ext cx="3231068" cy="3429001"/>
          </a:xfrm>
          <a:prstGeom prst="rect">
            <a:avLst/>
          </a:prstGeom>
          <a:noFill/>
          <a:ln>
            <a:noFill/>
          </a:ln>
        </p:spPr>
      </p:pic>
      <p:pic>
        <p:nvPicPr>
          <p:cNvPr id="284" name="Google Shape;284;g7cb063f9e8_0_12" descr="1980.jpg.png"/>
          <p:cNvPicPr preferRelativeResize="0"/>
          <p:nvPr/>
        </p:nvPicPr>
        <p:blipFill rotWithShape="1">
          <a:blip r:embed="rId4">
            <a:alphaModFix/>
          </a:blip>
          <a:srcRect/>
          <a:stretch/>
        </p:blipFill>
        <p:spPr>
          <a:xfrm>
            <a:off x="-4913" y="3429000"/>
            <a:ext cx="3231075" cy="3419548"/>
          </a:xfrm>
          <a:prstGeom prst="rect">
            <a:avLst/>
          </a:prstGeom>
          <a:noFill/>
          <a:ln>
            <a:noFill/>
          </a:ln>
        </p:spPr>
      </p:pic>
      <p:pic>
        <p:nvPicPr>
          <p:cNvPr id="285" name="Google Shape;285;g7cb063f9e8_0_12" descr="1970.jpg.png"/>
          <p:cNvPicPr preferRelativeResize="0"/>
          <p:nvPr/>
        </p:nvPicPr>
        <p:blipFill rotWithShape="1">
          <a:blip r:embed="rId5">
            <a:alphaModFix/>
          </a:blip>
          <a:srcRect/>
          <a:stretch/>
        </p:blipFill>
        <p:spPr>
          <a:xfrm>
            <a:off x="0" y="-65950"/>
            <a:ext cx="3221253" cy="3419549"/>
          </a:xfrm>
          <a:prstGeom prst="rect">
            <a:avLst/>
          </a:prstGeom>
          <a:noFill/>
          <a:ln>
            <a:noFill/>
          </a:ln>
        </p:spPr>
      </p:pic>
      <p:sp>
        <p:nvSpPr>
          <p:cNvPr id="286" name="Google Shape;286;g7cb063f9e8_0_12"/>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287" name="Google Shape;287;g7cb063f9e8_0_12"/>
          <p:cNvSpPr txBox="1"/>
          <p:nvPr/>
        </p:nvSpPr>
        <p:spPr>
          <a:xfrm>
            <a:off x="4015800" y="294830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1990</a:t>
            </a:r>
            <a:endParaRPr sz="1800" b="1">
              <a:latin typeface="Calibri"/>
              <a:ea typeface="Calibri"/>
              <a:cs typeface="Calibri"/>
              <a:sym typeface="Calibri"/>
            </a:endParaRPr>
          </a:p>
        </p:txBody>
      </p:sp>
      <p:sp>
        <p:nvSpPr>
          <p:cNvPr id="288" name="Google Shape;288;g7cb063f9e8_0_12"/>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289" name="Google Shape;289;g7cb063f9e8_0_12" descr="Key.jpg .png"/>
          <p:cNvPicPr preferRelativeResize="0"/>
          <p:nvPr/>
        </p:nvPicPr>
        <p:blipFill rotWithShape="1">
          <a:blip r:embed="rId6">
            <a:alphaModFix/>
          </a:blip>
          <a:srcRect/>
          <a:stretch/>
        </p:blipFill>
        <p:spPr>
          <a:xfrm>
            <a:off x="3939513" y="4348111"/>
            <a:ext cx="3221250" cy="25004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1952</a:t>
            </a:r>
            <a:endParaRPr b="1">
              <a:solidFill>
                <a:schemeClr val="dk1"/>
              </a:solidFill>
            </a:endParaRPr>
          </a:p>
        </p:txBody>
      </p:sp>
      <p:sp>
        <p:nvSpPr>
          <p:cNvPr id="295" name="Google Shape;295;p44"/>
          <p:cNvSpPr txBox="1"/>
          <p:nvPr/>
        </p:nvSpPr>
        <p:spPr>
          <a:xfrm>
            <a:off x="169332" y="226482"/>
            <a:ext cx="8974667" cy="60631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 1990’s</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Women of Redeemer continue to raise funds and do projects for church and community programs.</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is the location of Alberta Park Loaves and Fishes, until it is relocated to a new senior center on MLK Blvd in 1992.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Vacation Bible School is a  collaborative effort with other churches in the area for neighborhood kids. </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1990: 139 children attended, 18 staff members.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1990: Community children’s choir started called “Hallelujah Kids” choir.</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Congregation is involved in community organizing with Portland Organizing Project.</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Lutheran accepted for the Horizon Internship Program which included funding for urban, rural and multiethnic communities. 19 interns from 1990 - 2008.</a:t>
            </a:r>
            <a:endParaRPr sz="2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301" name="Google Shape;301;p16" descr="Diversity.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05"/>
        <p:cNvGrpSpPr/>
        <p:nvPr/>
      </p:nvGrpSpPr>
      <p:grpSpPr>
        <a:xfrm>
          <a:off x="0" y="0"/>
          <a:ext cx="0" cy="0"/>
          <a:chOff x="0" y="0"/>
          <a:chExt cx="0" cy="0"/>
        </a:xfrm>
      </p:grpSpPr>
      <p:pic>
        <p:nvPicPr>
          <p:cNvPr id="306" name="Google Shape;306;p12" descr="Flowers.JPG"/>
          <p:cNvPicPr preferRelativeResize="0"/>
          <p:nvPr/>
        </p:nvPicPr>
        <p:blipFill rotWithShape="1">
          <a:blip r:embed="rId3">
            <a:alphaModFix/>
          </a:blip>
          <a:srcRect/>
          <a:stretch/>
        </p:blipFill>
        <p:spPr>
          <a:xfrm rot="10800000">
            <a:off x="2184400" y="0"/>
            <a:ext cx="4755999" cy="6858000"/>
          </a:xfrm>
          <a:prstGeom prst="rect">
            <a:avLst/>
          </a:prstGeom>
          <a:noFill/>
          <a:ln>
            <a:noFill/>
          </a:ln>
        </p:spPr>
      </p:pic>
      <p:sp>
        <p:nvSpPr>
          <p:cNvPr id="307" name="Google Shape;307;p12"/>
          <p:cNvSpPr txBox="1"/>
          <p:nvPr/>
        </p:nvSpPr>
        <p:spPr>
          <a:xfrm>
            <a:off x="318325" y="5936750"/>
            <a:ext cx="29892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Jaquline Moren, second intern</a:t>
            </a:r>
            <a:endParaRPr>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313" name="Google Shape;313;p18" descr="Choir.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4" name="Google Shape;314;p18"/>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Hallelujah Children’s Choir</a:t>
            </a:r>
            <a:endParaRPr b="1">
              <a:solidFill>
                <a:schemeClr val="dk1"/>
              </a:solidFill>
            </a:endParaRPr>
          </a:p>
        </p:txBody>
      </p:sp>
      <p:sp>
        <p:nvSpPr>
          <p:cNvPr id="315" name="Google Shape;315;p18"/>
          <p:cNvSpPr txBox="1"/>
          <p:nvPr/>
        </p:nvSpPr>
        <p:spPr>
          <a:xfrm>
            <a:off x="67525" y="6053350"/>
            <a:ext cx="29892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Kimberly Robinson (Green), accompanist</a:t>
            </a:r>
            <a:endParaRPr>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19"/>
        <p:cNvGrpSpPr/>
        <p:nvPr/>
      </p:nvGrpSpPr>
      <p:grpSpPr>
        <a:xfrm>
          <a:off x="0" y="0"/>
          <a:ext cx="0" cy="0"/>
          <a:chOff x="0" y="0"/>
          <a:chExt cx="0" cy="0"/>
        </a:xfrm>
      </p:grpSpPr>
      <p:pic>
        <p:nvPicPr>
          <p:cNvPr id="320" name="Google Shape;320;p32" descr="Kelly.jpg"/>
          <p:cNvPicPr preferRelativeResize="0"/>
          <p:nvPr/>
        </p:nvPicPr>
        <p:blipFill rotWithShape="1">
          <a:blip r:embed="rId3">
            <a:alphaModFix/>
          </a:blip>
          <a:srcRect/>
          <a:stretch/>
        </p:blipFill>
        <p:spPr>
          <a:xfrm rot="10800000">
            <a:off x="0" y="165100"/>
            <a:ext cx="9144000" cy="6515100"/>
          </a:xfrm>
          <a:prstGeom prst="rect">
            <a:avLst/>
          </a:prstGeom>
          <a:noFill/>
          <a:ln>
            <a:noFill/>
          </a:ln>
        </p:spPr>
      </p:pic>
      <p:sp>
        <p:nvSpPr>
          <p:cNvPr id="321" name="Google Shape;321;p32"/>
          <p:cNvSpPr txBox="1"/>
          <p:nvPr/>
        </p:nvSpPr>
        <p:spPr>
          <a:xfrm>
            <a:off x="180525" y="5979150"/>
            <a:ext cx="4441200" cy="4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Kelly Chatman &amp; Joan Miller. Kelly’s wife, Sheryl, directed the Hallelujah Kids Gospel Choir, founded in 1988-89.</a:t>
            </a:r>
            <a:endParaRPr>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25"/>
        <p:cNvGrpSpPr/>
        <p:nvPr/>
      </p:nvGrpSpPr>
      <p:grpSpPr>
        <a:xfrm>
          <a:off x="0" y="0"/>
          <a:ext cx="0" cy="0"/>
          <a:chOff x="0" y="0"/>
          <a:chExt cx="0" cy="0"/>
        </a:xfrm>
      </p:grpSpPr>
      <p:pic>
        <p:nvPicPr>
          <p:cNvPr id="326" name="Google Shape;326;p33" descr="Blessing.jpg"/>
          <p:cNvPicPr preferRelativeResize="0"/>
          <p:nvPr/>
        </p:nvPicPr>
        <p:blipFill rotWithShape="1">
          <a:blip r:embed="rId3">
            <a:alphaModFix/>
          </a:blip>
          <a:srcRect/>
          <a:stretch/>
        </p:blipFill>
        <p:spPr>
          <a:xfrm rot="10800000">
            <a:off x="-63599" y="518313"/>
            <a:ext cx="9143999" cy="5821364"/>
          </a:xfrm>
          <a:prstGeom prst="rect">
            <a:avLst/>
          </a:prstGeom>
          <a:noFill/>
          <a:ln>
            <a:noFill/>
          </a:ln>
        </p:spPr>
      </p:pic>
      <p:sp>
        <p:nvSpPr>
          <p:cNvPr id="327" name="Google Shape;327;p33"/>
          <p:cNvSpPr txBox="1"/>
          <p:nvPr/>
        </p:nvSpPr>
        <p:spPr>
          <a:xfrm>
            <a:off x="254725" y="4844975"/>
            <a:ext cx="3890100" cy="7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Blessing of the stuffed animals</a:t>
            </a:r>
            <a:endParaRPr>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31"/>
        <p:cNvGrpSpPr/>
        <p:nvPr/>
      </p:nvGrpSpPr>
      <p:grpSpPr>
        <a:xfrm>
          <a:off x="0" y="0"/>
          <a:ext cx="0" cy="0"/>
          <a:chOff x="0" y="0"/>
          <a:chExt cx="0" cy="0"/>
        </a:xfrm>
      </p:grpSpPr>
      <p:sp>
        <p:nvSpPr>
          <p:cNvPr id="332" name="Google Shape;332;p34"/>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b="1">
              <a:solidFill>
                <a:schemeClr val="dk1"/>
              </a:solidFill>
            </a:endParaRPr>
          </a:p>
        </p:txBody>
      </p:sp>
      <p:pic>
        <p:nvPicPr>
          <p:cNvPr id="333" name="Google Shape;333;p34" descr="Lois.JPG"/>
          <p:cNvPicPr preferRelativeResize="0"/>
          <p:nvPr/>
        </p:nvPicPr>
        <p:blipFill rotWithShape="1">
          <a:blip r:embed="rId3">
            <a:alphaModFix/>
          </a:blip>
          <a:srcRect/>
          <a:stretch/>
        </p:blipFill>
        <p:spPr>
          <a:xfrm>
            <a:off x="736600" y="0"/>
            <a:ext cx="7665303" cy="6858000"/>
          </a:xfrm>
          <a:prstGeom prst="rect">
            <a:avLst/>
          </a:prstGeom>
          <a:noFill/>
          <a:ln>
            <a:noFill/>
          </a:ln>
        </p:spPr>
      </p:pic>
      <p:sp>
        <p:nvSpPr>
          <p:cNvPr id="334" name="Google Shape;334;p34"/>
          <p:cNvSpPr txBox="1"/>
          <p:nvPr/>
        </p:nvSpPr>
        <p:spPr>
          <a:xfrm>
            <a:off x="311325" y="5544550"/>
            <a:ext cx="30633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Lois Jordahl and Erika Pehrus</a:t>
            </a:r>
            <a:endParaRPr>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38"/>
        <p:cNvGrpSpPr/>
        <p:nvPr/>
      </p:nvGrpSpPr>
      <p:grpSpPr>
        <a:xfrm>
          <a:off x="0" y="0"/>
          <a:ext cx="0" cy="0"/>
          <a:chOff x="0" y="0"/>
          <a:chExt cx="0" cy="0"/>
        </a:xfrm>
      </p:grpSpPr>
      <p:sp>
        <p:nvSpPr>
          <p:cNvPr id="339" name="Google Shape;339;p35"/>
          <p:cNvSpPr txBox="1">
            <a:spLocks noGrp="1"/>
          </p:cNvSpPr>
          <p:nvPr>
            <p:ph type="subTitle" idx="1"/>
          </p:nvPr>
        </p:nvSpPr>
        <p:spPr>
          <a:xfrm rot="-5400000">
            <a:off x="-5141114" y="3011300"/>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340" name="Google Shape;340;p35" descr="SS.jpg"/>
          <p:cNvPicPr preferRelativeResize="0"/>
          <p:nvPr/>
        </p:nvPicPr>
        <p:blipFill rotWithShape="1">
          <a:blip r:embed="rId3">
            <a:alphaModFix/>
          </a:blip>
          <a:srcRect/>
          <a:stretch/>
        </p:blipFill>
        <p:spPr>
          <a:xfrm>
            <a:off x="0" y="571603"/>
            <a:ext cx="9144000" cy="5651397"/>
          </a:xfrm>
          <a:prstGeom prst="rect">
            <a:avLst/>
          </a:prstGeom>
          <a:noFill/>
          <a:ln>
            <a:noFill/>
          </a:ln>
        </p:spPr>
      </p:pic>
      <p:sp>
        <p:nvSpPr>
          <p:cNvPr id="341" name="Google Shape;341;p35"/>
          <p:cNvSpPr txBox="1"/>
          <p:nvPr/>
        </p:nvSpPr>
        <p:spPr>
          <a:xfrm>
            <a:off x="48550" y="5449150"/>
            <a:ext cx="3052800" cy="6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u</a:t>
            </a:r>
            <a:r>
              <a:rPr lang="en-US">
                <a:solidFill>
                  <a:srgbClr val="FFFFFF"/>
                </a:solidFill>
                <a:latin typeface="Calibri"/>
                <a:ea typeface="Calibri"/>
                <a:cs typeface="Calibri"/>
                <a:sym typeface="Calibri"/>
              </a:rPr>
              <a:t>Rhonda Payne and her class</a:t>
            </a:r>
            <a:endParaRPr>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45"/>
        <p:cNvGrpSpPr/>
        <p:nvPr/>
      </p:nvGrpSpPr>
      <p:grpSpPr>
        <a:xfrm>
          <a:off x="0" y="0"/>
          <a:ext cx="0" cy="0"/>
          <a:chOff x="0" y="0"/>
          <a:chExt cx="0" cy="0"/>
        </a:xfrm>
      </p:grpSpPr>
      <p:pic>
        <p:nvPicPr>
          <p:cNvPr id="346" name="Google Shape;346;p36" descr="Baptism.JPG"/>
          <p:cNvPicPr preferRelativeResize="0"/>
          <p:nvPr/>
        </p:nvPicPr>
        <p:blipFill rotWithShape="1">
          <a:blip r:embed="rId3">
            <a:alphaModFix/>
          </a:blip>
          <a:srcRect/>
          <a:stretch/>
        </p:blipFill>
        <p:spPr>
          <a:xfrm>
            <a:off x="0" y="224327"/>
            <a:ext cx="9144000" cy="6395548"/>
          </a:xfrm>
          <a:prstGeom prst="rect">
            <a:avLst/>
          </a:prstGeom>
          <a:noFill/>
          <a:ln>
            <a:noFill/>
          </a:ln>
        </p:spPr>
      </p:pic>
      <p:sp>
        <p:nvSpPr>
          <p:cNvPr id="347" name="Google Shape;347;p36"/>
          <p:cNvSpPr txBox="1"/>
          <p:nvPr/>
        </p:nvSpPr>
        <p:spPr>
          <a:xfrm>
            <a:off x="286525" y="5830750"/>
            <a:ext cx="18021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8" name="Google Shape;348;p36"/>
          <p:cNvSpPr txBox="1"/>
          <p:nvPr/>
        </p:nvSpPr>
        <p:spPr>
          <a:xfrm>
            <a:off x="254725" y="5332575"/>
            <a:ext cx="23637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Baptism</a:t>
            </a:r>
            <a:endParaRPr>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subTitle" idx="1"/>
          </p:nvPr>
        </p:nvSpPr>
        <p:spPr>
          <a:xfrm rot="-5400000">
            <a:off x="-2620775"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1952</a:t>
            </a:r>
            <a:endParaRPr b="1">
              <a:solidFill>
                <a:schemeClr val="dk1"/>
              </a:solidFill>
            </a:endParaRPr>
          </a:p>
        </p:txBody>
      </p:sp>
      <p:pic>
        <p:nvPicPr>
          <p:cNvPr id="109" name="Google Shape;109;p4" descr="Basement.JPG"/>
          <p:cNvPicPr preferRelativeResize="0"/>
          <p:nvPr/>
        </p:nvPicPr>
        <p:blipFill rotWithShape="1">
          <a:blip r:embed="rId3">
            <a:alphaModFix/>
          </a:blip>
          <a:srcRect/>
          <a:stretch/>
        </p:blipFill>
        <p:spPr>
          <a:xfrm>
            <a:off x="1993900" y="0"/>
            <a:ext cx="5143500"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52"/>
        <p:cNvGrpSpPr/>
        <p:nvPr/>
      </p:nvGrpSpPr>
      <p:grpSpPr>
        <a:xfrm>
          <a:off x="0" y="0"/>
          <a:ext cx="0" cy="0"/>
          <a:chOff x="0" y="0"/>
          <a:chExt cx="0" cy="0"/>
        </a:xfrm>
      </p:grpSpPr>
      <p:pic>
        <p:nvPicPr>
          <p:cNvPr id="353" name="Google Shape;353;p37" descr="Confirmation.jpg"/>
          <p:cNvPicPr preferRelativeResize="0"/>
          <p:nvPr/>
        </p:nvPicPr>
        <p:blipFill rotWithShape="1">
          <a:blip r:embed="rId3">
            <a:alphaModFix/>
          </a:blip>
          <a:srcRect/>
          <a:stretch/>
        </p:blipFill>
        <p:spPr>
          <a:xfrm rot="10800000">
            <a:off x="-1" y="304799"/>
            <a:ext cx="9144001" cy="6244390"/>
          </a:xfrm>
          <a:prstGeom prst="rect">
            <a:avLst/>
          </a:prstGeom>
          <a:noFill/>
          <a:ln>
            <a:noFill/>
          </a:ln>
        </p:spPr>
      </p:pic>
      <p:sp>
        <p:nvSpPr>
          <p:cNvPr id="354" name="Google Shape;354;p37"/>
          <p:cNvSpPr txBox="1"/>
          <p:nvPr/>
        </p:nvSpPr>
        <p:spPr>
          <a:xfrm>
            <a:off x="254725" y="5247775"/>
            <a:ext cx="5024100" cy="10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Confirmation Class: 1995</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Solveig Nielsen-Goodin, intern</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Danita Flint, RaShawn Barber-Hayes, Aisha Beasley, Devon Peters, Shawnta Barber, Pastor Moe</a:t>
            </a: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58"/>
        <p:cNvGrpSpPr/>
        <p:nvPr/>
      </p:nvGrpSpPr>
      <p:grpSpPr>
        <a:xfrm>
          <a:off x="0" y="0"/>
          <a:ext cx="0" cy="0"/>
          <a:chOff x="0" y="0"/>
          <a:chExt cx="0" cy="0"/>
        </a:xfrm>
      </p:grpSpPr>
      <p:pic>
        <p:nvPicPr>
          <p:cNvPr id="359" name="Google Shape;359;p38" descr="Danita.jpg"/>
          <p:cNvPicPr preferRelativeResize="0"/>
          <p:nvPr/>
        </p:nvPicPr>
        <p:blipFill rotWithShape="1">
          <a:blip r:embed="rId3">
            <a:alphaModFix/>
          </a:blip>
          <a:srcRect/>
          <a:stretch/>
        </p:blipFill>
        <p:spPr>
          <a:xfrm rot="10800000">
            <a:off x="0" y="508000"/>
            <a:ext cx="9144000" cy="5822022"/>
          </a:xfrm>
          <a:prstGeom prst="rect">
            <a:avLst/>
          </a:prstGeom>
          <a:noFill/>
          <a:ln>
            <a:noFill/>
          </a:ln>
        </p:spPr>
      </p:pic>
      <p:sp>
        <p:nvSpPr>
          <p:cNvPr id="360" name="Google Shape;360;p38"/>
          <p:cNvSpPr txBox="1"/>
          <p:nvPr/>
        </p:nvSpPr>
        <p:spPr>
          <a:xfrm>
            <a:off x="933175" y="5374975"/>
            <a:ext cx="15687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Danita and Ivy Flint</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64"/>
        <p:cNvGrpSpPr/>
        <p:nvPr/>
      </p:nvGrpSpPr>
      <p:grpSpPr>
        <a:xfrm>
          <a:off x="0" y="0"/>
          <a:ext cx="0" cy="0"/>
          <a:chOff x="0" y="0"/>
          <a:chExt cx="0" cy="0"/>
        </a:xfrm>
      </p:grpSpPr>
      <p:pic>
        <p:nvPicPr>
          <p:cNvPr id="365" name="Google Shape;365;p39" descr="Kids singing.JPG"/>
          <p:cNvPicPr preferRelativeResize="0"/>
          <p:nvPr/>
        </p:nvPicPr>
        <p:blipFill rotWithShape="1">
          <a:blip r:embed="rId3">
            <a:alphaModFix/>
          </a:blip>
          <a:srcRect l="15208" r="9721" b="10880"/>
          <a:stretch/>
        </p:blipFill>
        <p:spPr>
          <a:xfrm rot="5400000">
            <a:off x="1512885" y="376238"/>
            <a:ext cx="6864352" cy="6111875"/>
          </a:xfrm>
          <a:prstGeom prst="rect">
            <a:avLst/>
          </a:prstGeom>
          <a:noFill/>
          <a:ln>
            <a:noFill/>
          </a:ln>
        </p:spPr>
      </p:pic>
      <p:sp>
        <p:nvSpPr>
          <p:cNvPr id="366" name="Google Shape;366;p39"/>
          <p:cNvSpPr txBox="1"/>
          <p:nvPr/>
        </p:nvSpPr>
        <p:spPr>
          <a:xfrm>
            <a:off x="276000" y="5800950"/>
            <a:ext cx="4377600" cy="6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Driggs Twins and Friend sings a Christmas song. Helen Drigss, grandmother was a Redeemer member. Children participated through VBS</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70"/>
        <p:cNvGrpSpPr/>
        <p:nvPr/>
      </p:nvGrpSpPr>
      <p:grpSpPr>
        <a:xfrm>
          <a:off x="0" y="0"/>
          <a:ext cx="0" cy="0"/>
          <a:chOff x="0" y="0"/>
          <a:chExt cx="0" cy="0"/>
        </a:xfrm>
      </p:grpSpPr>
      <p:pic>
        <p:nvPicPr>
          <p:cNvPr id="371" name="Google Shape;371;p40" descr="Fox's.jpg"/>
          <p:cNvPicPr preferRelativeResize="0"/>
          <p:nvPr/>
        </p:nvPicPr>
        <p:blipFill rotWithShape="1">
          <a:blip r:embed="rId3">
            <a:alphaModFix/>
          </a:blip>
          <a:srcRect/>
          <a:stretch/>
        </p:blipFill>
        <p:spPr>
          <a:xfrm rot="10800000">
            <a:off x="838200" y="0"/>
            <a:ext cx="7451817" cy="6858000"/>
          </a:xfrm>
          <a:prstGeom prst="rect">
            <a:avLst/>
          </a:prstGeom>
          <a:noFill/>
          <a:ln>
            <a:noFill/>
          </a:ln>
        </p:spPr>
      </p:pic>
      <p:sp>
        <p:nvSpPr>
          <p:cNvPr id="372" name="Google Shape;372;p40"/>
          <p:cNvSpPr txBox="1"/>
          <p:nvPr/>
        </p:nvSpPr>
        <p:spPr>
          <a:xfrm>
            <a:off x="403200" y="6063950"/>
            <a:ext cx="3232800" cy="5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Paul and Lois Fox with baby Nat.</a:t>
            </a: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76"/>
        <p:cNvGrpSpPr/>
        <p:nvPr/>
      </p:nvGrpSpPr>
      <p:grpSpPr>
        <a:xfrm>
          <a:off x="0" y="0"/>
          <a:ext cx="0" cy="0"/>
          <a:chOff x="0" y="0"/>
          <a:chExt cx="0" cy="0"/>
        </a:xfrm>
      </p:grpSpPr>
      <p:sp>
        <p:nvSpPr>
          <p:cNvPr id="377" name="Google Shape;377;p41"/>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Martha Kirby &amp; Carolyn Barnett (pianist)</a:t>
            </a:r>
            <a:endParaRPr b="1">
              <a:solidFill>
                <a:schemeClr val="dk1"/>
              </a:solidFill>
            </a:endParaRPr>
          </a:p>
        </p:txBody>
      </p:sp>
      <p:pic>
        <p:nvPicPr>
          <p:cNvPr id="378" name="Google Shape;378;p41" descr="Butler.jpg"/>
          <p:cNvPicPr preferRelativeResize="0"/>
          <p:nvPr/>
        </p:nvPicPr>
        <p:blipFill rotWithShape="1">
          <a:blip r:embed="rId3">
            <a:alphaModFix/>
          </a:blip>
          <a:srcRect/>
          <a:stretch/>
        </p:blipFill>
        <p:spPr>
          <a:xfrm rot="10800000">
            <a:off x="139700" y="0"/>
            <a:ext cx="8864021" cy="685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2"/>
        <p:cNvGrpSpPr/>
        <p:nvPr/>
      </p:nvGrpSpPr>
      <p:grpSpPr>
        <a:xfrm>
          <a:off x="0" y="0"/>
          <a:ext cx="0" cy="0"/>
          <a:chOff x="0" y="0"/>
          <a:chExt cx="0" cy="0"/>
        </a:xfrm>
      </p:grpSpPr>
      <p:pic>
        <p:nvPicPr>
          <p:cNvPr id="383" name="Google Shape;383;p42" descr="Solveig and Peter.jpg"/>
          <p:cNvPicPr preferRelativeResize="0"/>
          <p:nvPr/>
        </p:nvPicPr>
        <p:blipFill rotWithShape="1">
          <a:blip r:embed="rId3">
            <a:alphaModFix/>
          </a:blip>
          <a:srcRect/>
          <a:stretch/>
        </p:blipFill>
        <p:spPr>
          <a:xfrm>
            <a:off x="1000125" y="0"/>
            <a:ext cx="7233047" cy="6858000"/>
          </a:xfrm>
          <a:prstGeom prst="rect">
            <a:avLst/>
          </a:prstGeom>
          <a:noFill/>
          <a:ln>
            <a:noFill/>
          </a:ln>
        </p:spPr>
      </p:pic>
      <p:sp>
        <p:nvSpPr>
          <p:cNvPr id="384" name="Google Shape;384;p42"/>
          <p:cNvSpPr txBox="1"/>
          <p:nvPr/>
        </p:nvSpPr>
        <p:spPr>
          <a:xfrm>
            <a:off x="1123900" y="5904950"/>
            <a:ext cx="4229400" cy="5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Solveign and Peter Nielsen: 1995</a:t>
            </a:r>
            <a:endParaRPr>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88"/>
        <p:cNvGrpSpPr/>
        <p:nvPr/>
      </p:nvGrpSpPr>
      <p:grpSpPr>
        <a:xfrm>
          <a:off x="0" y="0"/>
          <a:ext cx="0" cy="0"/>
          <a:chOff x="0" y="0"/>
          <a:chExt cx="0" cy="0"/>
        </a:xfrm>
      </p:grpSpPr>
      <p:pic>
        <p:nvPicPr>
          <p:cNvPr id="389" name="Google Shape;389;p43" descr="Terry.jpg"/>
          <p:cNvPicPr preferRelativeResize="0"/>
          <p:nvPr/>
        </p:nvPicPr>
        <p:blipFill rotWithShape="1">
          <a:blip r:embed="rId3">
            <a:alphaModFix/>
          </a:blip>
          <a:srcRect/>
          <a:stretch/>
        </p:blipFill>
        <p:spPr>
          <a:xfrm>
            <a:off x="2387600" y="0"/>
            <a:ext cx="4358898" cy="6858000"/>
          </a:xfrm>
          <a:prstGeom prst="rect">
            <a:avLst/>
          </a:prstGeom>
          <a:noFill/>
          <a:ln>
            <a:noFill/>
          </a:ln>
        </p:spPr>
      </p:pic>
      <p:sp>
        <p:nvSpPr>
          <p:cNvPr id="390" name="Google Shape;390;p43"/>
          <p:cNvSpPr txBox="1"/>
          <p:nvPr/>
        </p:nvSpPr>
        <p:spPr>
          <a:xfrm>
            <a:off x="371325" y="5798950"/>
            <a:ext cx="30210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Terry Moe: 90’s</a:t>
            </a:r>
            <a:endParaRPr>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5"/>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2000</a:t>
            </a:r>
            <a:endParaRPr b="1">
              <a:solidFill>
                <a:schemeClr val="dk1"/>
              </a:solidFill>
            </a:endParaRPr>
          </a:p>
        </p:txBody>
      </p:sp>
      <p:pic>
        <p:nvPicPr>
          <p:cNvPr id="396" name="Google Shape;396;p45" descr="2000.jpg.png"/>
          <p:cNvPicPr preferRelativeResize="0"/>
          <p:nvPr/>
        </p:nvPicPr>
        <p:blipFill rotWithShape="1">
          <a:blip r:embed="rId3">
            <a:alphaModFix/>
          </a:blip>
          <a:srcRect/>
          <a:stretch/>
        </p:blipFill>
        <p:spPr>
          <a:xfrm>
            <a:off x="1461923" y="0"/>
            <a:ext cx="6335384" cy="6858000"/>
          </a:xfrm>
          <a:prstGeom prst="rect">
            <a:avLst/>
          </a:prstGeom>
          <a:noFill/>
          <a:ln>
            <a:noFill/>
          </a:ln>
        </p:spPr>
      </p:pic>
      <p:pic>
        <p:nvPicPr>
          <p:cNvPr id="397" name="Google Shape;397;p45" descr="Key.jpg .png"/>
          <p:cNvPicPr preferRelativeResize="0"/>
          <p:nvPr/>
        </p:nvPicPr>
        <p:blipFill rotWithShape="1">
          <a:blip r:embed="rId4">
            <a:alphaModFix/>
          </a:blip>
          <a:srcRect/>
          <a:stretch/>
        </p:blipFill>
        <p:spPr>
          <a:xfrm>
            <a:off x="0" y="4159250"/>
            <a:ext cx="3556000" cy="2841625"/>
          </a:xfrm>
          <a:prstGeom prst="rect">
            <a:avLst/>
          </a:prstGeom>
          <a:noFill/>
          <a:ln>
            <a:noFill/>
          </a:ln>
        </p:spPr>
      </p:pic>
      <p:sp>
        <p:nvSpPr>
          <p:cNvPr id="398" name="Google Shape;398;p45"/>
          <p:cNvSpPr txBox="1"/>
          <p:nvPr/>
        </p:nvSpPr>
        <p:spPr>
          <a:xfrm>
            <a:off x="5755550" y="2926425"/>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02"/>
        <p:cNvGrpSpPr/>
        <p:nvPr/>
      </p:nvGrpSpPr>
      <p:grpSpPr>
        <a:xfrm>
          <a:off x="0" y="0"/>
          <a:ext cx="0" cy="0"/>
          <a:chOff x="0" y="0"/>
          <a:chExt cx="0" cy="0"/>
        </a:xfrm>
      </p:grpSpPr>
      <p:pic>
        <p:nvPicPr>
          <p:cNvPr id="403" name="Google Shape;403;g7cb063f9e8_0_34" descr="1990.jpg.png"/>
          <p:cNvPicPr preferRelativeResize="0"/>
          <p:nvPr/>
        </p:nvPicPr>
        <p:blipFill rotWithShape="1">
          <a:blip r:embed="rId3">
            <a:alphaModFix/>
          </a:blip>
          <a:srcRect/>
          <a:stretch/>
        </p:blipFill>
        <p:spPr>
          <a:xfrm>
            <a:off x="5883900" y="662"/>
            <a:ext cx="3158974" cy="3352475"/>
          </a:xfrm>
          <a:prstGeom prst="rect">
            <a:avLst/>
          </a:prstGeom>
          <a:noFill/>
          <a:ln>
            <a:noFill/>
          </a:ln>
        </p:spPr>
      </p:pic>
      <p:pic>
        <p:nvPicPr>
          <p:cNvPr id="404" name="Google Shape;404;g7cb063f9e8_0_34" descr="1980.jpg.png"/>
          <p:cNvPicPr preferRelativeResize="0"/>
          <p:nvPr/>
        </p:nvPicPr>
        <p:blipFill rotWithShape="1">
          <a:blip r:embed="rId4">
            <a:alphaModFix/>
          </a:blip>
          <a:srcRect/>
          <a:stretch/>
        </p:blipFill>
        <p:spPr>
          <a:xfrm>
            <a:off x="64887" y="3429000"/>
            <a:ext cx="3231075" cy="3419548"/>
          </a:xfrm>
          <a:prstGeom prst="rect">
            <a:avLst/>
          </a:prstGeom>
          <a:noFill/>
          <a:ln>
            <a:noFill/>
          </a:ln>
        </p:spPr>
      </p:pic>
      <p:pic>
        <p:nvPicPr>
          <p:cNvPr id="405" name="Google Shape;405;g7cb063f9e8_0_34" descr="1970.jpg.png"/>
          <p:cNvPicPr preferRelativeResize="0"/>
          <p:nvPr/>
        </p:nvPicPr>
        <p:blipFill rotWithShape="1">
          <a:blip r:embed="rId5">
            <a:alphaModFix/>
          </a:blip>
          <a:srcRect/>
          <a:stretch/>
        </p:blipFill>
        <p:spPr>
          <a:xfrm>
            <a:off x="69775" y="209"/>
            <a:ext cx="3158975" cy="3353390"/>
          </a:xfrm>
          <a:prstGeom prst="rect">
            <a:avLst/>
          </a:prstGeom>
          <a:noFill/>
          <a:ln>
            <a:noFill/>
          </a:ln>
        </p:spPr>
      </p:pic>
      <p:sp>
        <p:nvSpPr>
          <p:cNvPr id="406" name="Google Shape;406;g7cb063f9e8_0_34"/>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407" name="Google Shape;407;g7cb063f9e8_0_34"/>
          <p:cNvSpPr txBox="1"/>
          <p:nvPr/>
        </p:nvSpPr>
        <p:spPr>
          <a:xfrm>
            <a:off x="5953700" y="294830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1990</a:t>
            </a:r>
            <a:endParaRPr sz="1800" b="1">
              <a:latin typeface="Calibri"/>
              <a:ea typeface="Calibri"/>
              <a:cs typeface="Calibri"/>
              <a:sym typeface="Calibri"/>
            </a:endParaRPr>
          </a:p>
        </p:txBody>
      </p:sp>
      <p:sp>
        <p:nvSpPr>
          <p:cNvPr id="408" name="Google Shape;408;g7cb063f9e8_0_34"/>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409" name="Google Shape;409;g7cb063f9e8_0_34" descr="Key.jpg .png"/>
          <p:cNvPicPr preferRelativeResize="0"/>
          <p:nvPr/>
        </p:nvPicPr>
        <p:blipFill rotWithShape="1">
          <a:blip r:embed="rId6">
            <a:alphaModFix/>
          </a:blip>
          <a:srcRect/>
          <a:stretch/>
        </p:blipFill>
        <p:spPr>
          <a:xfrm>
            <a:off x="3374147" y="4961100"/>
            <a:ext cx="2431550" cy="1887450"/>
          </a:xfrm>
          <a:prstGeom prst="rect">
            <a:avLst/>
          </a:prstGeom>
          <a:noFill/>
          <a:ln>
            <a:noFill/>
          </a:ln>
        </p:spPr>
      </p:pic>
      <p:pic>
        <p:nvPicPr>
          <p:cNvPr id="410" name="Google Shape;410;g7cb063f9e8_0_34" descr="2000.jpg.png"/>
          <p:cNvPicPr preferRelativeResize="0"/>
          <p:nvPr/>
        </p:nvPicPr>
        <p:blipFill rotWithShape="1">
          <a:blip r:embed="rId7">
            <a:alphaModFix/>
          </a:blip>
          <a:srcRect/>
          <a:stretch/>
        </p:blipFill>
        <p:spPr>
          <a:xfrm>
            <a:off x="5883900" y="3429000"/>
            <a:ext cx="3158981" cy="3419550"/>
          </a:xfrm>
          <a:prstGeom prst="rect">
            <a:avLst/>
          </a:prstGeom>
          <a:noFill/>
          <a:ln>
            <a:noFill/>
          </a:ln>
        </p:spPr>
      </p:pic>
      <p:sp>
        <p:nvSpPr>
          <p:cNvPr id="411" name="Google Shape;411;g7cb063f9e8_0_34"/>
          <p:cNvSpPr txBox="1"/>
          <p:nvPr/>
        </p:nvSpPr>
        <p:spPr>
          <a:xfrm>
            <a:off x="607367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2000</a:t>
            </a:r>
            <a:endParaRPr sz="1800" b="1">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early-mid 2000’s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417" name="Google Shape;417;p46"/>
          <p:cNvSpPr txBox="1"/>
          <p:nvPr/>
        </p:nvSpPr>
        <p:spPr>
          <a:xfrm>
            <a:off x="84675" y="123546"/>
            <a:ext cx="8974800" cy="330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rPr>
              <a:t>Property</a:t>
            </a:r>
            <a:endParaRPr sz="2200"/>
          </a:p>
          <a:p>
            <a:pPr marL="0" marR="0" lvl="0" indent="0" algn="l" rtl="0">
              <a:spcBef>
                <a:spcPts val="0"/>
              </a:spcBef>
              <a:spcAft>
                <a:spcPts val="0"/>
              </a:spcAft>
              <a:buNone/>
            </a:pPr>
            <a:r>
              <a:rPr lang="en-US" sz="2200">
                <a:solidFill>
                  <a:schemeClr val="dk1"/>
                </a:solidFill>
              </a:rPr>
              <a:t>2005 Redeemer develops plans to sell 6 lots of its property (about 20,000 sq ft) in order to fund significant outreach and “To do something good for the community,” presumably affordable housing.  In 2006 Redeemer considered a full price offer ($660,000) from Home Ownership One Street at a Time (HOST) to build 18-20 units of 60-80% of Median housing. As Redeemer went through a required Conditional Use Permit process with the city, the 2007 housing crisis happened setting things back. The first properties (2 parcels) sold to a market rate developer in 2010 allowing Redeemer to go forward with significant outreach, eventually Leaven, but the affordable housing dream was lost. </a:t>
            </a:r>
            <a:endParaRPr sz="2200">
              <a:solidFill>
                <a:schemeClr val="dk1"/>
              </a:solidFill>
            </a:endParaRPr>
          </a:p>
          <a:p>
            <a:pPr marL="0" marR="0" lvl="0" indent="0" algn="l" rtl="0">
              <a:spcBef>
                <a:spcPts val="0"/>
              </a:spcBef>
              <a:spcAft>
                <a:spcPts val="0"/>
              </a:spcAft>
              <a:buNone/>
            </a:pP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1950’s - 1960’s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115" name="Google Shape;115;p5"/>
          <p:cNvSpPr txBox="1"/>
          <p:nvPr/>
        </p:nvSpPr>
        <p:spPr>
          <a:xfrm>
            <a:off x="169332" y="347131"/>
            <a:ext cx="8974667"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Houses</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1957: House purchased to house Sunday School</a:t>
            </a:r>
            <a:endParaRPr sz="2200"/>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1960</a:t>
            </a:r>
            <a:r>
              <a:rPr lang="en-US" sz="2200" b="1">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Five houses and two extra lots were purchased and the houses razed for ample parking. </a:t>
            </a:r>
            <a:endParaRPr sz="22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7cb063f9e8_0_51"/>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early - mid  2000’s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
        <p:nvSpPr>
          <p:cNvPr id="430" name="Google Shape;430;g7cb063f9e8_0_51"/>
          <p:cNvSpPr txBox="1"/>
          <p:nvPr/>
        </p:nvSpPr>
        <p:spPr>
          <a:xfrm>
            <a:off x="169333" y="480217"/>
            <a:ext cx="8974800" cy="680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 2000</a:t>
            </a:r>
            <a:endParaRPr/>
          </a:p>
          <a:p>
            <a:pPr marL="0" marR="0" lvl="0" indent="0" algn="l" rtl="0">
              <a:spcBef>
                <a:spcPts val="0"/>
              </a:spcBef>
              <a:spcAft>
                <a:spcPts val="0"/>
              </a:spcAft>
              <a:buNone/>
            </a:pPr>
            <a:r>
              <a:rPr lang="en-US" sz="2200">
                <a:solidFill>
                  <a:schemeClr val="dk1"/>
                </a:solidFill>
              </a:rPr>
              <a:t>Women of Redeemer continue to raise funds and do projects for church and community programs.</a:t>
            </a:r>
            <a:endParaRPr sz="2200"/>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Intercongregational Vacation Bible School ceases as neighborhood changes</a:t>
            </a:r>
            <a:endParaRPr sz="2200"/>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“Hallelujah Kids” choir ceases.</a:t>
            </a:r>
            <a:endParaRPr sz="2200"/>
          </a:p>
          <a:p>
            <a:pPr marL="0" marR="0" lvl="0" indent="0" algn="l" rtl="0">
              <a:spcBef>
                <a:spcPts val="0"/>
              </a:spcBef>
              <a:spcAft>
                <a:spcPts val="0"/>
              </a:spcAft>
              <a:buNone/>
            </a:pPr>
            <a:r>
              <a:rPr lang="en-US" sz="2200">
                <a:solidFill>
                  <a:schemeClr val="dk1"/>
                </a:solidFill>
              </a:rPr>
              <a:t> </a:t>
            </a:r>
            <a:endParaRPr sz="2200"/>
          </a:p>
          <a:p>
            <a:pPr marL="0" marR="0" lvl="0" indent="0" algn="l" rtl="0">
              <a:spcBef>
                <a:spcPts val="0"/>
              </a:spcBef>
              <a:spcAft>
                <a:spcPts val="0"/>
              </a:spcAft>
              <a:buNone/>
            </a:pPr>
            <a:r>
              <a:rPr lang="en-US" sz="2200">
                <a:solidFill>
                  <a:schemeClr val="dk1"/>
                </a:solidFill>
              </a:rPr>
              <a:t>2003 - 2010 Enterbeing emerges and 2004 moves to a space on Alberta street. A satellite ministry of Redeemer on Alberta street. Art Gallery, classroom space, Wednesday Gatherings.</a:t>
            </a:r>
            <a:endParaRPr sz="2200">
              <a:solidFill>
                <a:schemeClr val="dk1"/>
              </a:solidFill>
            </a:endParaRPr>
          </a:p>
          <a:p>
            <a:pPr marL="0" marR="0" lvl="0" indent="0" algn="l" rtl="0">
              <a:spcBef>
                <a:spcPts val="0"/>
              </a:spcBef>
              <a:spcAft>
                <a:spcPts val="0"/>
              </a:spcAft>
              <a:buNone/>
            </a:pPr>
            <a:r>
              <a:rPr lang="en-US" sz="2200">
                <a:solidFill>
                  <a:schemeClr val="dk1"/>
                </a:solidFill>
              </a:rPr>
              <a:t>By 2010 the cost of space on Alberta is too expensive. Enterbeing is closed. </a:t>
            </a:r>
            <a:endParaRPr sz="2200">
              <a:solidFill>
                <a:schemeClr val="dk1"/>
              </a:solidFill>
            </a:endParaRPr>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Wednesday night gatherings are held at Redeemer.</a:t>
            </a:r>
            <a:endParaRPr sz="2200"/>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Congregation is involved in community organizing with Metropolitan Alliance for the Common Good.</a:t>
            </a:r>
            <a:endParaRPr sz="22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7"/>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2010</a:t>
            </a:r>
            <a:endParaRPr b="1">
              <a:solidFill>
                <a:schemeClr val="dk1"/>
              </a:solidFill>
            </a:endParaRPr>
          </a:p>
        </p:txBody>
      </p:sp>
      <p:pic>
        <p:nvPicPr>
          <p:cNvPr id="436" name="Google Shape;436;p47" descr="2010.jpg.png"/>
          <p:cNvPicPr preferRelativeResize="0"/>
          <p:nvPr/>
        </p:nvPicPr>
        <p:blipFill rotWithShape="1">
          <a:blip r:embed="rId3">
            <a:alphaModFix/>
          </a:blip>
          <a:srcRect/>
          <a:stretch/>
        </p:blipFill>
        <p:spPr>
          <a:xfrm>
            <a:off x="1720528" y="0"/>
            <a:ext cx="6350783" cy="6858000"/>
          </a:xfrm>
          <a:prstGeom prst="rect">
            <a:avLst/>
          </a:prstGeom>
          <a:noFill/>
          <a:ln>
            <a:noFill/>
          </a:ln>
        </p:spPr>
      </p:pic>
      <p:pic>
        <p:nvPicPr>
          <p:cNvPr id="437" name="Google Shape;437;p47"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41"/>
        <p:cNvGrpSpPr/>
        <p:nvPr/>
      </p:nvGrpSpPr>
      <p:grpSpPr>
        <a:xfrm>
          <a:off x="0" y="0"/>
          <a:ext cx="0" cy="0"/>
          <a:chOff x="0" y="0"/>
          <a:chExt cx="0" cy="0"/>
        </a:xfrm>
      </p:grpSpPr>
      <p:pic>
        <p:nvPicPr>
          <p:cNvPr id="442" name="Google Shape;442;g7cb063f9e8_0_56" descr="1990.jpg.png"/>
          <p:cNvPicPr preferRelativeResize="0"/>
          <p:nvPr/>
        </p:nvPicPr>
        <p:blipFill rotWithShape="1">
          <a:blip r:embed="rId3">
            <a:alphaModFix/>
          </a:blip>
          <a:srcRect/>
          <a:stretch/>
        </p:blipFill>
        <p:spPr>
          <a:xfrm>
            <a:off x="5883900" y="662"/>
            <a:ext cx="3158974" cy="3352475"/>
          </a:xfrm>
          <a:prstGeom prst="rect">
            <a:avLst/>
          </a:prstGeom>
          <a:noFill/>
          <a:ln>
            <a:noFill/>
          </a:ln>
        </p:spPr>
      </p:pic>
      <p:pic>
        <p:nvPicPr>
          <p:cNvPr id="443" name="Google Shape;443;g7cb063f9e8_0_56" descr="1980.jpg.png"/>
          <p:cNvPicPr preferRelativeResize="0"/>
          <p:nvPr/>
        </p:nvPicPr>
        <p:blipFill rotWithShape="1">
          <a:blip r:embed="rId4">
            <a:alphaModFix/>
          </a:blip>
          <a:srcRect/>
          <a:stretch/>
        </p:blipFill>
        <p:spPr>
          <a:xfrm>
            <a:off x="64887" y="3429000"/>
            <a:ext cx="3231075" cy="3419548"/>
          </a:xfrm>
          <a:prstGeom prst="rect">
            <a:avLst/>
          </a:prstGeom>
          <a:noFill/>
          <a:ln>
            <a:noFill/>
          </a:ln>
        </p:spPr>
      </p:pic>
      <p:pic>
        <p:nvPicPr>
          <p:cNvPr id="444" name="Google Shape;444;g7cb063f9e8_0_56" descr="1970.jpg.png"/>
          <p:cNvPicPr preferRelativeResize="0"/>
          <p:nvPr/>
        </p:nvPicPr>
        <p:blipFill rotWithShape="1">
          <a:blip r:embed="rId5">
            <a:alphaModFix/>
          </a:blip>
          <a:srcRect/>
          <a:stretch/>
        </p:blipFill>
        <p:spPr>
          <a:xfrm>
            <a:off x="69775" y="209"/>
            <a:ext cx="3158975" cy="3353390"/>
          </a:xfrm>
          <a:prstGeom prst="rect">
            <a:avLst/>
          </a:prstGeom>
          <a:noFill/>
          <a:ln>
            <a:noFill/>
          </a:ln>
        </p:spPr>
      </p:pic>
      <p:sp>
        <p:nvSpPr>
          <p:cNvPr id="445" name="Google Shape;445;g7cb063f9e8_0_56"/>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446" name="Google Shape;446;g7cb063f9e8_0_56"/>
          <p:cNvSpPr txBox="1"/>
          <p:nvPr/>
        </p:nvSpPr>
        <p:spPr>
          <a:xfrm>
            <a:off x="5953700" y="294830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1990</a:t>
            </a:r>
            <a:endParaRPr sz="1800" b="1">
              <a:latin typeface="Calibri"/>
              <a:ea typeface="Calibri"/>
              <a:cs typeface="Calibri"/>
              <a:sym typeface="Calibri"/>
            </a:endParaRPr>
          </a:p>
        </p:txBody>
      </p:sp>
      <p:sp>
        <p:nvSpPr>
          <p:cNvPr id="447" name="Google Shape;447;g7cb063f9e8_0_56"/>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448" name="Google Shape;448;g7cb063f9e8_0_56" descr="Key.jpg .png"/>
          <p:cNvPicPr preferRelativeResize="0"/>
          <p:nvPr/>
        </p:nvPicPr>
        <p:blipFill rotWithShape="1">
          <a:blip r:embed="rId6">
            <a:alphaModFix/>
          </a:blip>
          <a:srcRect/>
          <a:stretch/>
        </p:blipFill>
        <p:spPr>
          <a:xfrm>
            <a:off x="3374147" y="4961100"/>
            <a:ext cx="2431550" cy="1887450"/>
          </a:xfrm>
          <a:prstGeom prst="rect">
            <a:avLst/>
          </a:prstGeom>
          <a:noFill/>
          <a:ln>
            <a:noFill/>
          </a:ln>
        </p:spPr>
      </p:pic>
      <p:pic>
        <p:nvPicPr>
          <p:cNvPr id="449" name="Google Shape;449;g7cb063f9e8_0_56" descr="2000.jpg.png"/>
          <p:cNvPicPr preferRelativeResize="0"/>
          <p:nvPr/>
        </p:nvPicPr>
        <p:blipFill rotWithShape="1">
          <a:blip r:embed="rId7">
            <a:alphaModFix/>
          </a:blip>
          <a:srcRect/>
          <a:stretch/>
        </p:blipFill>
        <p:spPr>
          <a:xfrm>
            <a:off x="5883900" y="3429000"/>
            <a:ext cx="3158981" cy="3419550"/>
          </a:xfrm>
          <a:prstGeom prst="rect">
            <a:avLst/>
          </a:prstGeom>
          <a:noFill/>
          <a:ln>
            <a:noFill/>
          </a:ln>
        </p:spPr>
      </p:pic>
      <p:sp>
        <p:nvSpPr>
          <p:cNvPr id="450" name="Google Shape;450;g7cb063f9e8_0_56"/>
          <p:cNvSpPr txBox="1"/>
          <p:nvPr/>
        </p:nvSpPr>
        <p:spPr>
          <a:xfrm>
            <a:off x="607367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2000</a:t>
            </a:r>
            <a:endParaRPr sz="1800" b="1">
              <a:latin typeface="Calibri"/>
              <a:ea typeface="Calibri"/>
              <a:cs typeface="Calibri"/>
              <a:sym typeface="Calibri"/>
            </a:endParaRPr>
          </a:p>
        </p:txBody>
      </p:sp>
      <p:pic>
        <p:nvPicPr>
          <p:cNvPr id="451" name="Google Shape;451;g7cb063f9e8_0_56" descr="2010.jpg.png"/>
          <p:cNvPicPr preferRelativeResize="0"/>
          <p:nvPr/>
        </p:nvPicPr>
        <p:blipFill rotWithShape="1">
          <a:blip r:embed="rId8">
            <a:alphaModFix/>
          </a:blip>
          <a:srcRect/>
          <a:stretch/>
        </p:blipFill>
        <p:spPr>
          <a:xfrm>
            <a:off x="3269051" y="2038929"/>
            <a:ext cx="2574525" cy="2780134"/>
          </a:xfrm>
          <a:prstGeom prst="rect">
            <a:avLst/>
          </a:prstGeom>
          <a:noFill/>
          <a:ln>
            <a:noFill/>
          </a:ln>
        </p:spPr>
      </p:pic>
      <p:sp>
        <p:nvSpPr>
          <p:cNvPr id="452" name="Google Shape;452;g7cb063f9e8_0_56"/>
          <p:cNvSpPr txBox="1"/>
          <p:nvPr/>
        </p:nvSpPr>
        <p:spPr>
          <a:xfrm>
            <a:off x="4090375" y="3226350"/>
            <a:ext cx="1329300" cy="40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2010</a:t>
            </a:r>
            <a:endParaRPr sz="1800" b="1">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2010 - present</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458" name="Google Shape;458;p48"/>
          <p:cNvSpPr txBox="1"/>
          <p:nvPr/>
        </p:nvSpPr>
        <p:spPr>
          <a:xfrm>
            <a:off x="169333" y="480217"/>
            <a:ext cx="8974800" cy="612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Property</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sells property on 19th and the house adjacent to the building on 20th Ave to help fund Leaven Project and eventually, Leaven Community/Salt &amp; Light Lutheran.</a:t>
            </a:r>
            <a:endParaRPr/>
          </a:p>
          <a:p>
            <a:pPr marL="0" lvl="0" indent="0" algn="l" rtl="0">
              <a:spcBef>
                <a:spcPts val="0"/>
              </a:spcBef>
              <a:spcAft>
                <a:spcPts val="0"/>
              </a:spcAft>
              <a:buClr>
                <a:schemeClr val="dk1"/>
              </a:buClr>
              <a:buFont typeface="Arial"/>
              <a:buNone/>
            </a:pPr>
            <a:r>
              <a:rPr lang="en-US" sz="2200">
                <a:solidFill>
                  <a:schemeClr val="dk1"/>
                </a:solidFill>
              </a:rPr>
              <a:t>The first properties (2 parcels) sold to a market rate developer in 2010 allowing Redeemer to go forward with significant outreach, eventually Leaven, but the affordable housing dream was lost. </a:t>
            </a:r>
            <a:endParaRPr sz="2200">
              <a:solidFill>
                <a:schemeClr val="dk1"/>
              </a:solidFill>
            </a:endParaRPr>
          </a:p>
          <a:p>
            <a:pPr marL="0" lvl="0" indent="0" algn="l" rtl="0">
              <a:spcBef>
                <a:spcPts val="0"/>
              </a:spcBef>
              <a:spcAft>
                <a:spcPts val="0"/>
              </a:spcAft>
              <a:buClr>
                <a:schemeClr val="dk1"/>
              </a:buClr>
              <a:buFont typeface="Arial"/>
              <a:buNone/>
            </a:pPr>
            <a:endParaRPr sz="2200">
              <a:solidFill>
                <a:schemeClr val="dk1"/>
              </a:solidFill>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7cb063f9e8_0_71"/>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2010 - present</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
        <p:nvSpPr>
          <p:cNvPr id="464" name="Google Shape;464;g7cb063f9e8_0_71"/>
          <p:cNvSpPr txBox="1"/>
          <p:nvPr/>
        </p:nvSpPr>
        <p:spPr>
          <a:xfrm>
            <a:off x="169333" y="480217"/>
            <a:ext cx="8974800" cy="612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 2010</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 Women of Redeemer group grows smaller as the women age. A core group continue to have a drive for school supplies. By 2015, the group ceases to meet.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2010: Leaven Project is formed. Melissa Reed is hired as the mission development pastor-organizer and Wendy Hall (Curtis) is hired as the community organizer. The community spends the next 3 years discerning what and how they will be in the changing neighborhood.</a:t>
            </a:r>
            <a:endParaRPr sz="2000"/>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2013: The congregation of Redeemer Lutheran has it closing service. Salt and Light Lutheran has its opening service. Leaven Community is founded.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2014: Leaven Community receives it 501(c)3 non-profit status. Wendy Hall steps down from her position and LaVeta Gilmore Jones is hired as a community organizer-co director with Melissa.</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2020: Melissa accepts position as a Bishops Associate in the ELCA Oregon synod. She continues her organizing work with the Leaven Land and Housing Coalition. LaVeta continues as co-director/organizer with the community.</a:t>
            </a:r>
            <a:endParaRPr sz="2000"/>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p:nvPr/>
        </p:nvSpPr>
        <p:spPr>
          <a:xfrm>
            <a:off x="169325" y="3928523"/>
            <a:ext cx="8974800" cy="271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Addition</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April 25, 1965: Ground-breaking</a:t>
            </a:r>
            <a:r>
              <a:rPr lang="en-US"/>
              <a:t>     </a:t>
            </a:r>
            <a:r>
              <a:rPr lang="en-US" sz="2200">
                <a:solidFill>
                  <a:schemeClr val="dk1"/>
                </a:solidFill>
                <a:latin typeface="Calibri"/>
                <a:ea typeface="Calibri"/>
                <a:cs typeface="Calibri"/>
                <a:sym typeface="Calibri"/>
              </a:rPr>
              <a:t>November 14, 1965: Dedication</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Original building valued at $70,000 in 1952 </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additional land, $30,000</a:t>
            </a: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New addition, $155,000</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Only $110,000 was borrowed from Lutheran Mutual Insurance Company. Rest raised by congregation</a:t>
            </a:r>
            <a:r>
              <a:rPr lang="en-US" sz="1800">
                <a:solidFill>
                  <a:schemeClr val="dk1"/>
                </a:solidFill>
                <a:latin typeface="Calibri"/>
                <a:ea typeface="Calibri"/>
                <a:cs typeface="Calibri"/>
                <a:sym typeface="Calibri"/>
              </a:rPr>
              <a:t>.</a:t>
            </a:r>
            <a:endParaRPr/>
          </a:p>
        </p:txBody>
      </p:sp>
      <p:pic>
        <p:nvPicPr>
          <p:cNvPr id="121" name="Google Shape;121;p6" descr="1965.jpg"/>
          <p:cNvPicPr preferRelativeResize="0"/>
          <p:nvPr/>
        </p:nvPicPr>
        <p:blipFill rotWithShape="1">
          <a:blip r:embed="rId3">
            <a:alphaModFix/>
          </a:blip>
          <a:srcRect/>
          <a:stretch/>
        </p:blipFill>
        <p:spPr>
          <a:xfrm>
            <a:off x="169332" y="1"/>
            <a:ext cx="8847668" cy="3963808"/>
          </a:xfrm>
          <a:prstGeom prst="rect">
            <a:avLst/>
          </a:prstGeom>
          <a:noFill/>
          <a:ln>
            <a:noFill/>
          </a:ln>
        </p:spPr>
      </p:pic>
      <p:sp>
        <p:nvSpPr>
          <p:cNvPr id="122" name="Google Shape;122;p6"/>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1960’s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p:nvPr/>
        </p:nvSpPr>
        <p:spPr>
          <a:xfrm>
            <a:off x="169332" y="347131"/>
            <a:ext cx="897466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Women of Redeemer had many ways of earning money to help with various projects for the church, charities and other needs. They started in 1920 and continued into mid 2000’s.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1967 Mrs. W.I. Eck  gave congregation 200 shares of AT&amp;T stock to start scholarship fund  for the education of youth and adults.</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7"/>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1960’s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1970</a:t>
            </a:r>
            <a:endParaRPr b="1">
              <a:solidFill>
                <a:schemeClr val="dk1"/>
              </a:solidFill>
            </a:endParaRPr>
          </a:p>
        </p:txBody>
      </p:sp>
      <p:pic>
        <p:nvPicPr>
          <p:cNvPr id="134" name="Google Shape;134;p8" descr="1970.jpg.png"/>
          <p:cNvPicPr preferRelativeResize="0"/>
          <p:nvPr/>
        </p:nvPicPr>
        <p:blipFill rotWithShape="1">
          <a:blip r:embed="rId3">
            <a:alphaModFix/>
          </a:blip>
          <a:srcRect/>
          <a:stretch/>
        </p:blipFill>
        <p:spPr>
          <a:xfrm>
            <a:off x="1451962" y="0"/>
            <a:ext cx="6460279" cy="6858000"/>
          </a:xfrm>
          <a:prstGeom prst="rect">
            <a:avLst/>
          </a:prstGeom>
          <a:noFill/>
          <a:ln>
            <a:noFill/>
          </a:ln>
        </p:spPr>
      </p:pic>
      <p:pic>
        <p:nvPicPr>
          <p:cNvPr id="135" name="Google Shape;135;p8"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
        <p:nvSpPr>
          <p:cNvPr id="136" name="Google Shape;136;p8"/>
          <p:cNvSpPr txBox="1"/>
          <p:nvPr/>
        </p:nvSpPr>
        <p:spPr>
          <a:xfrm>
            <a:off x="5820400" y="3120975"/>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p:nvPr/>
        </p:nvSpPr>
        <p:spPr>
          <a:xfrm>
            <a:off x="169325" y="347123"/>
            <a:ext cx="8974800" cy="501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Land and Housing in Ownership of Redeemer Lutheran</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1970:  Property on corner of NE 19</a:t>
            </a:r>
            <a:r>
              <a:rPr lang="en-US" sz="2200" baseline="30000">
                <a:solidFill>
                  <a:schemeClr val="dk1"/>
                </a:solidFill>
                <a:latin typeface="Calibri"/>
                <a:ea typeface="Calibri"/>
                <a:cs typeface="Calibri"/>
                <a:sym typeface="Calibri"/>
              </a:rPr>
              <a:t>th</a:t>
            </a:r>
            <a:r>
              <a:rPr lang="en-US" sz="2200">
                <a:solidFill>
                  <a:schemeClr val="dk1"/>
                </a:solidFill>
                <a:latin typeface="Calibri"/>
                <a:ea typeface="Calibri"/>
                <a:cs typeface="Calibri"/>
                <a:sym typeface="Calibri"/>
              </a:rPr>
              <a:t> and Killingsworth, known informally as “The Ice Cream Store,” was purchased for $1,200.  House was in disrepair and torn down. Area fenced and turned into a playground and/or vegetable garden.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1979 church purchased house on Killingsworth street adjacent to church property with a $12,000 gift from a member. It was rented to a family from congregation.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Addition</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June, 1979:  $110,0000 mortgage burning celebration. </a:t>
            </a:r>
            <a:endParaRPr sz="2200">
              <a:latin typeface="Calibri"/>
              <a:ea typeface="Calibri"/>
              <a:cs typeface="Calibri"/>
              <a:sym typeface="Calibri"/>
            </a:endParaRPr>
          </a:p>
        </p:txBody>
      </p:sp>
      <p:sp>
        <p:nvSpPr>
          <p:cNvPr id="142" name="Google Shape;142;p9"/>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1970’s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&amp; Buildings</a:t>
            </a:r>
            <a:endParaRPr b="1">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1548</Words>
  <Application>Microsoft Macintosh PowerPoint</Application>
  <PresentationFormat>On-screen Show (4:3)</PresentationFormat>
  <Paragraphs>186</Paragraphs>
  <Slides>54</Slides>
  <Notes>54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&amp; Light</dc:creator>
  <cp:lastModifiedBy>Terry Moe</cp:lastModifiedBy>
  <cp:revision>2</cp:revision>
  <dcterms:created xsi:type="dcterms:W3CDTF">2016-04-10T00:58:03Z</dcterms:created>
  <dcterms:modified xsi:type="dcterms:W3CDTF">2021-01-22T23:15:06Z</dcterms:modified>
</cp:coreProperties>
</file>